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binary" PartName="/ppt/metadata"/>
  <Override ContentType="application/vnd.openxmlformats-officedocument.presentationml.notesMaster+xml" PartName="/ppt/notesMasters/notesMaster1.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Lst>
  <p:sldSz cy="6858000" cx="9144000"/>
  <p:notesSz cx="7099300" cy="10234600"/>
  <p:embeddedFontLst>
    <p:embeddedFont>
      <p:font typeface="Baumans"/>
      <p:regular r:id="rId6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2880">
          <p15:clr>
            <a:srgbClr val="A4A3A4"/>
          </p15:clr>
        </p15:guide>
      </p15:sldGuideLst>
    </p:ext>
    <p:ext uri="{2D200454-40CA-4A62-9FC3-DE9A4176ACB9}">
      <p15:notesGuideLst>
        <p15:guide id="1" orient="horz" pos="3223">
          <p15:clr>
            <a:srgbClr val="A4A3A4"/>
          </p15:clr>
        </p15:guide>
        <p15:guide id="2" pos="2235">
          <p15:clr>
            <a:srgbClr val="A4A3A4"/>
          </p15:clr>
        </p15:guide>
      </p15:notesGuideLst>
    </p:ext>
    <p:ext uri="GoogleSlidesCustomDataVersion2">
      <go:slidesCustomData xmlns:go="http://customooxmlschemas.google.com/" r:id="rId67" roundtripDataSignature="AMtx7miVZi61ejVN3tJp/7RlFAhobBaQE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Tal Dana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notesViewPr>
    <p:cSldViewPr snapToGrid="0">
      <p:cViewPr varScale="1">
        <p:scale>
          <a:sx n="100" d="100"/>
          <a:sy n="100" d="100"/>
        </p:scale>
        <p:origin x="0" y="0"/>
      </p:cViewPr>
      <p:guideLst>
        <p:guide pos="3223" orient="horz"/>
        <p:guide pos="2235"/>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font" Target="fonts/Baumans-regular.fntdata"/><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23" Type="http://schemas.openxmlformats.org/officeDocument/2006/relationships/slide" Target="slides/slide17.xml"/><Relationship Id="rId67" Type="http://customschemas.google.com/relationships/presentationmetadata" Target="metadata"/><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9-30T15:10:05.410">
    <p:pos x="6000" y="0"/>
    <p:text>New link</p:text>
    <p:extLst>
      <p:ext uri="{C676402C-5697-4E1C-873F-D02D1690AC5C}">
        <p15:threadingInfo timeZoneBias="0"/>
      </p:ext>
      <p:ext uri="http://customooxmlschemas.google.com/">
        <go:slidesCustomData xmlns:go="http://customooxmlschemas.google.com/" commentPostId="AAAA6LgwP5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1588" y="11113"/>
            <a:ext cx="3076576" cy="477837"/>
          </a:xfrm>
          <a:prstGeom prst="rect">
            <a:avLst/>
          </a:prstGeom>
          <a:noFill/>
          <a:ln>
            <a:noFill/>
          </a:ln>
        </p:spPr>
        <p:txBody>
          <a:bodyPr anchorCtr="0" anchor="t" bIns="0" lIns="20050" spcFirstLastPara="1" rIns="20050" wrap="square" tIns="0">
            <a:noAutofit/>
          </a:bodyPr>
          <a:lstStyle>
            <a:lvl1pPr lvl="0" marR="0" rtl="0" algn="l">
              <a:lnSpc>
                <a:spcPct val="100000"/>
              </a:lnSpc>
              <a:spcBef>
                <a:spcPts val="0"/>
              </a:spcBef>
              <a:spcAft>
                <a:spcPts val="0"/>
              </a:spcAft>
              <a:buClr>
                <a:srgbClr val="000000"/>
              </a:buClr>
              <a:buSzPts val="1400"/>
              <a:buFont typeface="Arial"/>
              <a:buNone/>
              <a:defRPr b="0" i="1" sz="1100" u="none" cap="none" strike="noStrike">
                <a:solidFill>
                  <a:schemeClr val="dk1"/>
                </a:solidFill>
                <a:latin typeface="Times New Roman"/>
                <a:ea typeface="Times New Roman"/>
                <a:cs typeface="Times New Roman"/>
                <a:sym typeface="Times New Roman"/>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4022725" y="11113"/>
            <a:ext cx="3076575" cy="477837"/>
          </a:xfrm>
          <a:prstGeom prst="rect">
            <a:avLst/>
          </a:prstGeom>
          <a:noFill/>
          <a:ln>
            <a:noFill/>
          </a:ln>
        </p:spPr>
        <p:txBody>
          <a:bodyPr anchorCtr="0" anchor="t" bIns="0" lIns="20050" spcFirstLastPara="1" rIns="20050" wrap="square" tIns="0">
            <a:noAutofit/>
          </a:bodyPr>
          <a:lstStyle>
            <a:lvl1pPr lvl="0" marR="0" rtl="0" algn="r">
              <a:lnSpc>
                <a:spcPct val="100000"/>
              </a:lnSpc>
              <a:spcBef>
                <a:spcPts val="0"/>
              </a:spcBef>
              <a:spcAft>
                <a:spcPts val="0"/>
              </a:spcAft>
              <a:buClr>
                <a:srgbClr val="000000"/>
              </a:buClr>
              <a:buSzPts val="1400"/>
              <a:buFont typeface="Arial"/>
              <a:buNone/>
              <a:defRPr b="0" i="1" sz="1100" u="none" cap="none" strike="noStrike">
                <a:solidFill>
                  <a:schemeClr val="dk1"/>
                </a:solidFill>
                <a:latin typeface="Times New Roman"/>
                <a:ea typeface="Times New Roman"/>
                <a:cs typeface="Times New Roman"/>
                <a:sym typeface="Times New Roman"/>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txBox="1"/>
          <p:nvPr>
            <p:ph idx="11" type="ftr"/>
          </p:nvPr>
        </p:nvSpPr>
        <p:spPr>
          <a:xfrm>
            <a:off x="-1588" y="9745663"/>
            <a:ext cx="3076576" cy="477837"/>
          </a:xfrm>
          <a:prstGeom prst="rect">
            <a:avLst/>
          </a:prstGeom>
          <a:noFill/>
          <a:ln>
            <a:noFill/>
          </a:ln>
        </p:spPr>
        <p:txBody>
          <a:bodyPr anchorCtr="0" anchor="b" bIns="0" lIns="20050" spcFirstLastPara="1" rIns="20050" wrap="square" tIns="0">
            <a:noAutofit/>
          </a:bodyPr>
          <a:lstStyle>
            <a:lvl1pPr lvl="0" marR="0" rtl="0" algn="l">
              <a:lnSpc>
                <a:spcPct val="100000"/>
              </a:lnSpc>
              <a:spcBef>
                <a:spcPts val="0"/>
              </a:spcBef>
              <a:spcAft>
                <a:spcPts val="0"/>
              </a:spcAft>
              <a:buClr>
                <a:srgbClr val="000000"/>
              </a:buClr>
              <a:buSzPts val="1400"/>
              <a:buFont typeface="Arial"/>
              <a:buNone/>
              <a:defRPr b="0" i="1" sz="1100" u="none" cap="none" strike="noStrike">
                <a:solidFill>
                  <a:schemeClr val="dk1"/>
                </a:solidFill>
                <a:latin typeface="Times New Roman"/>
                <a:ea typeface="Times New Roman"/>
                <a:cs typeface="Times New Roman"/>
                <a:sym typeface="Times New Roman"/>
              </a:defRPr>
            </a:lvl1pPr>
            <a:lvl2pPr lvl="1"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1" algn="r">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6" name="Google Shape;6;n"/>
          <p:cNvSpPr txBox="1"/>
          <p:nvPr>
            <p:ph idx="12" type="sldNum"/>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7" name="Google Shape;7;n"/>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lvl1pPr indent="-228600" lvl="0" marL="4572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1pPr>
            <a:lvl2pPr indent="-228600" lvl="1" marL="914400" marR="0" rtl="1"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2pPr>
            <a:lvl3pPr indent="-228600" lvl="2" marL="1371600" marR="0" rtl="1"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3pPr>
            <a:lvl4pPr indent="-228600" lvl="3" marL="1828800" marR="0" rtl="1"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4pPr>
            <a:lvl5pPr indent="-228600" lvl="4" marL="2286000" marR="0" rtl="0" algn="l">
              <a:lnSpc>
                <a:spcPct val="100000"/>
              </a:lnSpc>
              <a:spcBef>
                <a:spcPts val="360"/>
              </a:spcBef>
              <a:spcAft>
                <a:spcPts val="0"/>
              </a:spcAft>
              <a:buClr>
                <a:srgbClr val="000000"/>
              </a:buClr>
              <a:buSzPts val="1400"/>
              <a:buFont typeface="Arial"/>
              <a:buNone/>
              <a:defRPr b="0" i="0" sz="1200" u="none" cap="none" strike="noStrike">
                <a:solidFill>
                  <a:schemeClr val="dk1"/>
                </a:solidFill>
                <a:latin typeface="Times New Roman"/>
                <a:ea typeface="Times New Roman"/>
                <a:cs typeface="Times New Roman"/>
                <a:sym typeface="Times New Roman"/>
              </a:defRPr>
            </a:lvl5pPr>
            <a:lvl6pPr indent="-228600" lvl="5" marL="27432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1"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8" name="Google Shape;8;n"/>
          <p:cNvSpPr/>
          <p:nvPr>
            <p:ph idx="3"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9" name="Google Shape;9;n"/>
          <p:cNvSpPr/>
          <p:nvPr/>
        </p:nvSpPr>
        <p:spPr>
          <a:xfrm>
            <a:off x="7275513" y="9809163"/>
            <a:ext cx="415925" cy="327025"/>
          </a:xfrm>
          <a:prstGeom prst="rect">
            <a:avLst/>
          </a:prstGeom>
          <a:noFill/>
          <a:ln>
            <a:noFill/>
          </a:ln>
        </p:spPr>
        <p:txBody>
          <a:bodyPr anchorCtr="0" anchor="ctr" bIns="48450" lIns="96900" spcFirstLastPara="1" rIns="96900" wrap="square" tIns="48450">
            <a:noAutofit/>
          </a:bodyPr>
          <a:lstStyle/>
          <a:p>
            <a:pPr indent="0" lvl="0" marL="0" marR="0" rtl="0" algn="r">
              <a:lnSpc>
                <a:spcPct val="100000"/>
              </a:lnSpc>
              <a:spcBef>
                <a:spcPts val="0"/>
              </a:spcBef>
              <a:spcAft>
                <a:spcPts val="0"/>
              </a:spcAft>
              <a:buClr>
                <a:srgbClr val="000000"/>
              </a:buClr>
              <a:buSzPts val="1500"/>
              <a:buFont typeface="Arial"/>
              <a:buNone/>
            </a:pPr>
            <a:fld id="{00000000-1234-1234-1234-123412341234}" type="slidenum">
              <a:rPr b="0" i="0" lang="en-US" sz="1500" u="none" cap="none" strike="noStrike">
                <a:solidFill>
                  <a:schemeClr val="dk1"/>
                </a:solidFill>
                <a:latin typeface="Times New Roman"/>
                <a:ea typeface="Times New Roman"/>
                <a:cs typeface="Times New Roman"/>
                <a:sym typeface="Times New Roman"/>
              </a:rPr>
              <a:t>‹#›</a:t>
            </a:fld>
            <a:endParaRPr b="0" i="0" sz="1500" u="none" cap="none" strike="noStrike">
              <a:solidFill>
                <a:schemeClr val="dk1"/>
              </a:solidFill>
              <a:latin typeface="Times New Roman"/>
              <a:ea typeface="Times New Roman"/>
              <a:cs typeface="Times New Roman"/>
              <a:sym typeface="Times New Roman"/>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 name="Shape 46"/>
        <p:cNvGrpSpPr/>
        <p:nvPr/>
      </p:nvGrpSpPr>
      <p:grpSpPr>
        <a:xfrm>
          <a:off x="0" y="0"/>
          <a:ext cx="0" cy="0"/>
          <a:chOff x="0" y="0"/>
          <a:chExt cx="0" cy="0"/>
        </a:xfrm>
      </p:grpSpPr>
      <p:sp>
        <p:nvSpPr>
          <p:cNvPr id="47" name="Google Shape;47;p1: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8" name="Google Shape;48;p1: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9" name="Google Shape;49;p1:notes"/>
          <p:cNvSpPr txBox="1"/>
          <p:nvPr>
            <p:ph idx="1" type="body"/>
          </p:nvPr>
        </p:nvSpPr>
        <p:spPr>
          <a:xfrm>
            <a:off x="947738" y="4860925"/>
            <a:ext cx="5203825" cy="4605338"/>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משתנים- נותן אפשרות לשמור בזיכרון, מאפשר לנו לעשות דברים מגניבים יותר ומתוחכמים יותר מאשר חישוב מקומי והדפסות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7: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38" name="Google Shape;138;p17: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9" name="Google Shape;139;p17: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סימן החיבור- יש קדימות למחרוזות לכן החיבור הוא חיבור של מחרוזות</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8: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46" name="Google Shape;146;p1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7" name="Google Shape;147;p18: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סימן החיבור- יש קדימות למחרוזות לכן החיבור הוא חיבור של מחרוזות</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83e4d6016f_1_8: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58" name="Google Shape;158;g283e4d6016f_1_8: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9" name="Google Shape;159;g283e4d6016f_1_8: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1" algn="r">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9: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70" name="Google Shape;170;p19: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71" name="Google Shape;171;p19: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863174cae8_0_9: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181" name="Google Shape;181;g2863174cae8_0_9: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182" name="Google Shape;182;g2863174cae8_0_9: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p20: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89" name="Google Shape;189;p20: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90" name="Google Shape;190;p20: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1"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דוגמה- כשפותחים מסמך word</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23: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
        <p:nvSpPr>
          <p:cNvPr id="197" name="Google Shape;197;p23: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איזה סוג שגיאה זאת? מדוע?</a:t>
            </a:r>
            <a:endParaRPr/>
          </a:p>
        </p:txBody>
      </p:sp>
      <p:sp>
        <p:nvSpPr>
          <p:cNvPr id="198" name="Google Shape;198;p23:notes"/>
          <p:cNvSpPr txBox="1"/>
          <p:nvPr>
            <p:ph idx="12" type="sldNum"/>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SzPts val="1100"/>
              <a:buNone/>
            </a:pPr>
            <a:fld id="{00000000-1234-1234-1234-123412341234}" type="slidenum">
              <a:rPr i="1" lang="en-US" sz="1100">
                <a:solidFill>
                  <a:schemeClr val="dk1"/>
                </a:solidFill>
                <a:latin typeface="Times New Roman"/>
                <a:ea typeface="Times New Roman"/>
                <a:cs typeface="Times New Roman"/>
                <a:sym typeface="Times New Roman"/>
              </a:rPr>
              <a:t>‹#›</a:t>
            </a:fld>
            <a:endParaRPr i="1" sz="11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1: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06" name="Google Shape;206;p21: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07" name="Google Shape;207;p21: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p22: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14" name="Google Shape;214;p22: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15" name="Google Shape;215;p22: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83e7562d10_1_10: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23" name="Google Shape;223;g283e7562d10_1_10: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24" name="Google Shape;224;g283e7562d10_1_10: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1" algn="r">
              <a:lnSpc>
                <a:spcPct val="100000"/>
              </a:lnSpc>
              <a:spcBef>
                <a:spcPts val="0"/>
              </a:spcBef>
              <a:spcAft>
                <a:spcPts val="0"/>
              </a:spcAft>
              <a:buSzPts val="1400"/>
              <a:buNone/>
            </a:pPr>
            <a:r>
              <a:rPr lang="en-US"/>
              <a:t>הסבר בע״פ על המרת טיפוסים.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59" name="Google Shape;59;p2: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 name="Google Shape;60;p2: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משתנים- נותן אפשרות לשמור בזיכרון, מאפשר לנו לעשות דברים מגניבים יותר ומתוחכמים יותר מאשר חישוב מקומי והדפסות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8: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36" name="Google Shape;236;p2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37" name="Google Shape;237;p28: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שוב איזה שגיאה זאת? זמן ריצה קומפילציה?</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31: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45" name="Google Shape;245;p31: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46" name="Google Shape;246;p31: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1" algn="r">
              <a:lnSpc>
                <a:spcPct val="100000"/>
              </a:lnSpc>
              <a:spcBef>
                <a:spcPts val="0"/>
              </a:spcBef>
              <a:spcAft>
                <a:spcPts val="0"/>
              </a:spcAft>
              <a:buClr>
                <a:schemeClr val="dk1"/>
              </a:buClr>
              <a:buSzPts val="1400"/>
              <a:buFont typeface="Arial"/>
              <a:buNone/>
            </a:pPr>
            <a:r>
              <a:rPr lang="en-US"/>
              <a:t>שאלת צד 2 (להבין את הנושא של המרת טיפוסים ולעשות חיבור לנושא של ספריית Math)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32: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253" name="Google Shape;253;p32: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254" name="Google Shape;254;p32: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283e7562d10_1_0: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61" name="Google Shape;261;g283e7562d10_1_0: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262" name="Google Shape;262;g283e7562d10_1_0: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משתנים- נותן אפשרות לשמור בזיכרון, מאפשר לנו לעשות דברים מגניבים יותר ומתוחכמים יותר מאשר חישוב מקומי והדפסות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p33: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72" name="Google Shape;272;p33: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73" name="Google Shape;273;p33: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1" algn="r">
              <a:lnSpc>
                <a:spcPct val="100000"/>
              </a:lnSpc>
              <a:spcBef>
                <a:spcPts val="0"/>
              </a:spcBef>
              <a:spcAft>
                <a:spcPts val="0"/>
              </a:spcAft>
              <a:buSzPts val="1400"/>
              <a:buNone/>
            </a:pPr>
            <a:r>
              <a:rPr lang="en-US"/>
              <a:t>השארתי בשביל הlink לAPI .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4: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80" name="Google Shape;280;p34: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81" name="Google Shape;281;p34: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5: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89" name="Google Shape;289;p35: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0" name="Google Shape;290;p35: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36: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298" name="Google Shape;298;p36: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9" name="Google Shape;299;p36: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0"/>
              </a:spcBef>
              <a:spcAft>
                <a:spcPts val="0"/>
              </a:spcAft>
              <a:buSzPts val="1400"/>
              <a:buNone/>
            </a:pPr>
            <a:r>
              <a:rPr lang="en-US"/>
              <a:t>Circle will have 3-5 minutes for students to solve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37: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07" name="Google Shape;307;p37: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08" name="Google Shape;308;p37: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38: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16" name="Google Shape;316;p3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17" name="Google Shape;317;p38: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70" name="Google Shape;70;p3: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 name="Google Shape;71;p3: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lang="en-US"/>
              <a:t>new piazza link and overhaul the slide</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41: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25" name="Google Shape;325;p41: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326" name="Google Shape;326;p41: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863174cae8_0_28: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333" name="Google Shape;333;g2863174cae8_0_28: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1" algn="r">
              <a:lnSpc>
                <a:spcPct val="100000"/>
              </a:lnSpc>
              <a:spcBef>
                <a:spcPts val="360"/>
              </a:spcBef>
              <a:spcAft>
                <a:spcPts val="0"/>
              </a:spcAft>
              <a:buSzPts val="1400"/>
              <a:buNone/>
            </a:pPr>
            <a:r>
              <a:rPr lang="en-US"/>
              <a:t>לציין כי, לפעמים דבר אחד לא מספיק לפתור את הבעיה. </a:t>
            </a:r>
            <a:endParaRPr/>
          </a:p>
          <a:p>
            <a:pPr indent="0" lvl="0" marL="0" rtl="1" algn="r">
              <a:lnSpc>
                <a:spcPct val="100000"/>
              </a:lnSpc>
              <a:spcBef>
                <a:spcPts val="360"/>
              </a:spcBef>
              <a:spcAft>
                <a:spcPts val="0"/>
              </a:spcAft>
              <a:buSzPts val="1400"/>
              <a:buNone/>
            </a:pPr>
            <a:r>
              <a:rPr lang="en-US"/>
              <a:t>לבצע דיון למה ההכפלה ראשונה. בפתרון </a:t>
            </a:r>
            <a:endParaRPr/>
          </a:p>
          <a:p>
            <a:pPr indent="0" lvl="0" marL="0" rtl="1" algn="r">
              <a:lnSpc>
                <a:spcPct val="100000"/>
              </a:lnSpc>
              <a:spcBef>
                <a:spcPts val="360"/>
              </a:spcBef>
              <a:spcAft>
                <a:spcPts val="0"/>
              </a:spcAft>
              <a:buSzPts val="1400"/>
              <a:buNone/>
            </a:pPr>
            <a:r>
              <a:rPr lang="en-US"/>
              <a:t>לבצע דיון מה קורה בcasting. ולמה זה לא ראשון </a:t>
            </a:r>
            <a:endParaRPr/>
          </a:p>
          <a:p>
            <a:pPr indent="0" lvl="0" marL="0" rtl="1" algn="r">
              <a:lnSpc>
                <a:spcPct val="100000"/>
              </a:lnSpc>
              <a:spcBef>
                <a:spcPts val="360"/>
              </a:spcBef>
              <a:spcAft>
                <a:spcPts val="0"/>
              </a:spcAft>
              <a:buSzPts val="1400"/>
              <a:buNone/>
            </a:pPr>
            <a:r>
              <a:t/>
            </a:r>
            <a:endParaRPr/>
          </a:p>
        </p:txBody>
      </p:sp>
      <p:sp>
        <p:nvSpPr>
          <p:cNvPr id="334" name="Google Shape;334;g2863174cae8_0_2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p42: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51" name="Google Shape;351;p42: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52" name="Google Shape;352;p42: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לשאול מה היה קורה בלי הסוגריים? אם מישהו מציע את זה זה עוד יותר טוב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863174cae8_0_45: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59" name="Google Shape;359;g2863174cae8_0_45: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0" name="Google Shape;360;g2863174cae8_0_45: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לשאול מה היה קורה בלי הסוגריים? אם מישהו מציע את זה זה עוד יותר טוב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2863174cae8_0_61: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67" name="Google Shape;367;g2863174cae8_0_61: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68" name="Google Shape;368;g2863174cae8_0_61: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2863174cae8_0_69: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76" name="Google Shape;376;g2863174cae8_0_69: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77" name="Google Shape;377;g2863174cae8_0_69: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לשאול מה היה קורה בלי הסוגריים? אם מישהו מציע את זה זה עוד יותר טוב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2863174cae8_0_77: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84" name="Google Shape;384;g2863174cae8_0_77: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85" name="Google Shape;385;g2863174cae8_0_77: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2863174cae8_0_85: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392" name="Google Shape;392;g2863174cae8_0_85: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393" name="Google Shape;393;g2863174cae8_0_85: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marR="0" rtl="1" algn="r">
              <a:lnSpc>
                <a:spcPct val="100000"/>
              </a:lnSpc>
              <a:spcBef>
                <a:spcPts val="0"/>
              </a:spcBef>
              <a:spcAft>
                <a:spcPts val="0"/>
              </a:spcAft>
              <a:buSzPts val="1400"/>
              <a:buNone/>
            </a:pPr>
            <a:r>
              <a:rPr lang="en-US"/>
              <a:t>להסביר את ה1+ , שיכיל את המספר המקסימאלי</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p46: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02" name="Google Shape;402;p46: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03" name="Google Shape;403;p46: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משתנים- נותן אפשרות לשמור בזיכרון, מאפשר לנו לעשות דברים מגניבים יותר ומתוחכמים יותר מאשר חישוב מקומי והדפסות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0: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14" name="Google Shape;414;p50: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415" name="Google Shape;415;p50: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p4:notes"/>
          <p:cNvSpPr txBox="1"/>
          <p:nvPr/>
        </p:nvSpPr>
        <p:spPr>
          <a:xfrm>
            <a:off x="4022725" y="9745663"/>
            <a:ext cx="3076575" cy="477837"/>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78" name="Google Shape;78;p4: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79" name="Google Shape;79;p4:notes"/>
          <p:cNvSpPr txBox="1"/>
          <p:nvPr>
            <p:ph idx="1" type="body"/>
          </p:nvPr>
        </p:nvSpPr>
        <p:spPr>
          <a:xfrm>
            <a:off x="944563" y="4864100"/>
            <a:ext cx="5208587" cy="4310063"/>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863174cae8_1_27: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22" name="Google Shape;422;g2863174cae8_1_27: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23" name="Google Shape;423;g2863174cae8_1_27: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משתנים- נותן אפשרות לשמור בזיכרון, מאפשר לנו לעשות דברים מגניבים יותר ומתוחכמים יותר מאשר חישוב מקומי והדפסות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863174cae8_1_39: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33" name="Google Shape;433;g2863174cae8_1_39: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434" name="Google Shape;434;g2863174cae8_1_39: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2863174cae8_1_46: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41" name="Google Shape;441;g2863174cae8_1_46: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442" name="Google Shape;442;g2863174cae8_1_46: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2863174cae8_1_65: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49" name="Google Shape;449;g2863174cae8_1_65: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450" name="Google Shape;450;g2863174cae8_1_65: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863174cae8_1_76: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57" name="Google Shape;457;g2863174cae8_1_76: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458" name="Google Shape;458;g2863174cae8_1_76: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2863174cae8_1_84: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465" name="Google Shape;465;g2863174cae8_1_84: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466" name="Google Shape;466;g2863174cae8_1_84: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863174cae8_1_98: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
        <p:nvSpPr>
          <p:cNvPr id="475" name="Google Shape;475;g2863174cae8_1_98: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476" name="Google Shape;476;g2863174cae8_1_9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p51: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484" name="Google Shape;484;p51: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485" name="Google Shape;485;p51: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משתנים- נותן אפשרות לשמור בזיכרון, מאפשר לנו לעשות דברים מגניבים יותר ומתוחכמים יותר מאשר חישוב מקומי והדפסות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p52: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495" name="Google Shape;495;p52: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496" name="Google Shape;496;p52: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53: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03" name="Google Shape;503;p53: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04" name="Google Shape;504;p53: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5: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86" name="Google Shape;86;p5:notes"/>
          <p:cNvSpPr/>
          <p:nvPr>
            <p:ph idx="2" type="sldImg"/>
          </p:nvPr>
        </p:nvSpPr>
        <p:spPr>
          <a:xfrm>
            <a:off x="993775" y="768350"/>
            <a:ext cx="5114925" cy="3836988"/>
          </a:xfrm>
          <a:custGeom>
            <a:rect b="b" l="l" r="r" t="t"/>
            <a:pathLst>
              <a:path extrusionOk="0" h="120000" w="120000">
                <a:moveTo>
                  <a:pt x="0" y="0"/>
                </a:moveTo>
                <a:lnTo>
                  <a:pt x="120000" y="0"/>
                </a:lnTo>
                <a:lnTo>
                  <a:pt x="120000" y="120000"/>
                </a:lnTo>
                <a:lnTo>
                  <a:pt x="0" y="120000"/>
                </a:lnTo>
                <a:close/>
              </a:path>
            </a:pathLst>
          </a:custGeom>
          <a:noFill/>
          <a:ln>
            <a:noFill/>
          </a:ln>
        </p:spPr>
      </p:sp>
      <p:sp>
        <p:nvSpPr>
          <p:cNvPr id="87" name="Google Shape;87;p5:notes"/>
          <p:cNvSpPr txBox="1"/>
          <p:nvPr>
            <p:ph idx="1" type="body"/>
          </p:nvPr>
        </p:nvSpPr>
        <p:spPr>
          <a:xfrm>
            <a:off x="947738" y="4860925"/>
            <a:ext cx="5203800" cy="4605300"/>
          </a:xfrm>
          <a:prstGeom prst="rect">
            <a:avLst/>
          </a:prstGeom>
          <a:noFill/>
          <a:ln>
            <a:noFill/>
          </a:ln>
        </p:spPr>
        <p:txBody>
          <a:bodyPr anchorCtr="0" anchor="t" bIns="48450" lIns="96900" spcFirstLastPara="1" rIns="96900" wrap="square" tIns="48450">
            <a:noAutofit/>
          </a:bodyPr>
          <a:lstStyle/>
          <a:p>
            <a:pPr indent="0" lvl="0" marL="0" marR="0" rtl="0" algn="l">
              <a:lnSpc>
                <a:spcPct val="100000"/>
              </a:lnSpc>
              <a:spcBef>
                <a:spcPts val="0"/>
              </a:spcBef>
              <a:spcAft>
                <a:spcPts val="0"/>
              </a:spcAft>
              <a:buSzPts val="1400"/>
              <a:buNone/>
            </a:pPr>
            <a:r>
              <a:rPr b="0" i="0" lang="en-US" sz="1200" u="none" cap="none" strike="noStrike">
                <a:solidFill>
                  <a:schemeClr val="dk1"/>
                </a:solidFill>
                <a:latin typeface="Times New Roman"/>
                <a:ea typeface="Times New Roman"/>
                <a:cs typeface="Times New Roman"/>
                <a:sym typeface="Times New Roman"/>
              </a:rPr>
              <a:t>משתנים- נותן אפשרות לשמור בזיכרון, מאפשר לנו לעשות דברים מגניבים יותר ומתוחכמים יותר מאשר חישוב מקומי והדפסות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5: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11" name="Google Shape;511;p55: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12" name="Google Shape;512;p55: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6: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19" name="Google Shape;519;p56: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20" name="Google Shape;520;p56: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p57: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27" name="Google Shape;527;p57: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28" name="Google Shape;528;p57: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p58: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536" name="Google Shape;536;p58: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37" name="Google Shape;537;p58: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6: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44" name="Google Shape;544;p6: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7: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52" name="Google Shape;552;p7: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8: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60" name="Google Shape;560;p8: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p12: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70" name="Google Shape;570;p12: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p13: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579" name="Google Shape;579;p13: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p14:notes"/>
          <p:cNvSpPr txBox="1"/>
          <p:nvPr>
            <p:ph idx="1" type="body"/>
          </p:nvPr>
        </p:nvSpPr>
        <p:spPr>
          <a:xfrm>
            <a:off x="946573" y="4861435"/>
            <a:ext cx="5206200" cy="46056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rPr lang="en-US"/>
              <a:t>Try and learn and understand the mistake before and the reason behind it before fixing it. </a:t>
            </a:r>
            <a:endParaRPr/>
          </a:p>
        </p:txBody>
      </p:sp>
      <p:sp>
        <p:nvSpPr>
          <p:cNvPr id="590" name="Google Shape;590;p14:notes"/>
          <p:cNvSpPr/>
          <p:nvPr>
            <p:ph idx="2" type="sldImg"/>
          </p:nvPr>
        </p:nvSpPr>
        <p:spPr>
          <a:xfrm>
            <a:off x="992188" y="768350"/>
            <a:ext cx="5114925" cy="3836988"/>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9: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97" name="Google Shape;97;p9: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98" name="Google Shape;98;p9: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11: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105" name="Google Shape;105;p11: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0" algn="l">
              <a:lnSpc>
                <a:spcPct val="100000"/>
              </a:lnSpc>
              <a:spcBef>
                <a:spcPts val="360"/>
              </a:spcBef>
              <a:spcAft>
                <a:spcPts val="0"/>
              </a:spcAft>
              <a:buSzPts val="1400"/>
              <a:buNone/>
            </a:pPr>
            <a:r>
              <a:t/>
            </a:r>
            <a:endParaRPr/>
          </a:p>
        </p:txBody>
      </p:sp>
      <p:sp>
        <p:nvSpPr>
          <p:cNvPr id="106" name="Google Shape;106;p11: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0:notes"/>
          <p:cNvSpPr txBox="1"/>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1" lang="en-US" sz="1100" u="none" cap="none" strike="noStrike">
                <a:solidFill>
                  <a:schemeClr val="dk1"/>
                </a:solidFill>
                <a:latin typeface="Times New Roman"/>
                <a:ea typeface="Times New Roman"/>
                <a:cs typeface="Times New Roman"/>
                <a:sym typeface="Times New Roman"/>
              </a:rPr>
              <a:t>‹#›</a:t>
            </a:fld>
            <a:endParaRPr b="0" i="1" sz="1100" u="none" cap="none" strike="noStrike">
              <a:solidFill>
                <a:schemeClr val="dk1"/>
              </a:solidFill>
              <a:latin typeface="Times New Roman"/>
              <a:ea typeface="Times New Roman"/>
              <a:cs typeface="Times New Roman"/>
              <a:sym typeface="Times New Roman"/>
            </a:endParaRPr>
          </a:p>
        </p:txBody>
      </p:sp>
      <p:sp>
        <p:nvSpPr>
          <p:cNvPr id="122" name="Google Shape;122;p10: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3" name="Google Shape;123;p10: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marR="0" rtl="1" algn="r">
              <a:lnSpc>
                <a:spcPct val="100000"/>
              </a:lnSpc>
              <a:spcBef>
                <a:spcPts val="0"/>
              </a:spcBef>
              <a:spcAft>
                <a:spcPts val="0"/>
              </a:spcAft>
              <a:buSzPts val="1400"/>
              <a:buNone/>
            </a:pPr>
            <a:r>
              <a:t/>
            </a:r>
            <a:endParaRPr b="0" i="0" sz="1200" u="none" cap="none" strike="noStrike">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863174cae8_0_0:notes"/>
          <p:cNvSpPr txBox="1"/>
          <p:nvPr>
            <p:ph idx="12" type="sldNum"/>
          </p:nvPr>
        </p:nvSpPr>
        <p:spPr>
          <a:xfrm>
            <a:off x="4022725" y="9745663"/>
            <a:ext cx="3076500" cy="477900"/>
          </a:xfrm>
          <a:prstGeom prst="rect">
            <a:avLst/>
          </a:prstGeom>
          <a:noFill/>
          <a:ln>
            <a:noFill/>
          </a:ln>
        </p:spPr>
        <p:txBody>
          <a:bodyPr anchorCtr="0" anchor="b" bIns="0" lIns="20050" spcFirstLastPara="1" rIns="20050" wrap="square" tIns="0">
            <a:noAutofit/>
          </a:bodyPr>
          <a:lstStyle/>
          <a:p>
            <a:pPr indent="0" lvl="0" marL="0" rtl="0" algn="r">
              <a:lnSpc>
                <a:spcPct val="100000"/>
              </a:lnSpc>
              <a:spcBef>
                <a:spcPts val="0"/>
              </a:spcBef>
              <a:spcAft>
                <a:spcPts val="0"/>
              </a:spcAft>
              <a:buClr>
                <a:srgbClr val="000000"/>
              </a:buClr>
              <a:buSzPts val="1100"/>
              <a:buFont typeface="Arial"/>
              <a:buNone/>
            </a:pPr>
            <a:fld id="{00000000-1234-1234-1234-123412341234}" type="slidenum">
              <a:rPr lang="en-US"/>
              <a:t>‹#›</a:t>
            </a:fld>
            <a:endParaRPr/>
          </a:p>
        </p:txBody>
      </p:sp>
      <p:sp>
        <p:nvSpPr>
          <p:cNvPr id="130" name="Google Shape;130;g2863174cae8_0_0:notes"/>
          <p:cNvSpPr txBox="1"/>
          <p:nvPr>
            <p:ph idx="1" type="body"/>
          </p:nvPr>
        </p:nvSpPr>
        <p:spPr>
          <a:xfrm>
            <a:off x="944563" y="4864100"/>
            <a:ext cx="5208600" cy="4310100"/>
          </a:xfrm>
          <a:prstGeom prst="rect">
            <a:avLst/>
          </a:prstGeom>
          <a:noFill/>
          <a:ln>
            <a:noFill/>
          </a:ln>
        </p:spPr>
        <p:txBody>
          <a:bodyPr anchorCtr="0" anchor="t" bIns="48450" lIns="96900" spcFirstLastPara="1" rIns="96900" wrap="square" tIns="48450">
            <a:noAutofit/>
          </a:bodyPr>
          <a:lstStyle/>
          <a:p>
            <a:pPr indent="0" lvl="0" marL="0" rtl="1" algn="r">
              <a:lnSpc>
                <a:spcPct val="100000"/>
              </a:lnSpc>
              <a:spcBef>
                <a:spcPts val="360"/>
              </a:spcBef>
              <a:spcAft>
                <a:spcPts val="0"/>
              </a:spcAft>
              <a:buSzPts val="1400"/>
              <a:buNone/>
            </a:pPr>
            <a:r>
              <a:rPr lang="en-US"/>
              <a:t>הסבר בעפ על Strings ועל Concat</a:t>
            </a:r>
            <a:endParaRPr/>
          </a:p>
        </p:txBody>
      </p:sp>
      <p:sp>
        <p:nvSpPr>
          <p:cNvPr id="131" name="Google Shape;131;g2863174cae8_0_0:notes"/>
          <p:cNvSpPr/>
          <p:nvPr>
            <p:ph idx="2" type="sldImg"/>
          </p:nvPr>
        </p:nvSpPr>
        <p:spPr>
          <a:xfrm>
            <a:off x="1158875" y="893763"/>
            <a:ext cx="4779963" cy="3584575"/>
          </a:xfrm>
          <a:custGeom>
            <a:rect b="b" l="l" r="r" t="t"/>
            <a:pathLst>
              <a:path extrusionOk="0" h="120000" w="120000">
                <a:moveTo>
                  <a:pt x="0" y="0"/>
                </a:moveTo>
                <a:lnTo>
                  <a:pt x="120000" y="0"/>
                </a:lnTo>
                <a:lnTo>
                  <a:pt x="120000" y="120000"/>
                </a:lnTo>
                <a:lnTo>
                  <a:pt x="0" y="120000"/>
                </a:lnTo>
                <a:close/>
              </a:path>
            </a:pathLst>
          </a:custGeom>
          <a:noFill/>
          <a:ln cap="flat" cmpd="sng" w="12700">
            <a:solidFill>
              <a:schemeClr val="dk1"/>
            </a:solidFill>
            <a:prstDash val="solid"/>
            <a:miter lim="800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43" name="Shape 43"/>
        <p:cNvGrpSpPr/>
        <p:nvPr/>
      </p:nvGrpSpPr>
      <p:grpSpPr>
        <a:xfrm>
          <a:off x="0" y="0"/>
          <a:ext cx="0" cy="0"/>
          <a:chOff x="0" y="0"/>
          <a:chExt cx="0" cy="0"/>
        </a:xfrm>
      </p:grpSpPr>
      <p:sp>
        <p:nvSpPr>
          <p:cNvPr id="44" name="Google Shape;44;p70"/>
          <p:cNvSpPr txBox="1"/>
          <p:nvPr>
            <p:ph type="title"/>
          </p:nvPr>
        </p:nvSpPr>
        <p:spPr>
          <a:xfrm rot="5400000">
            <a:off x="4657725" y="2143125"/>
            <a:ext cx="6324600" cy="2190750"/>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45" name="Google Shape;45;p70"/>
          <p:cNvSpPr txBox="1"/>
          <p:nvPr>
            <p:ph idx="1" type="body"/>
          </p:nvPr>
        </p:nvSpPr>
        <p:spPr>
          <a:xfrm rot="5400000">
            <a:off x="200025" y="28575"/>
            <a:ext cx="6324600" cy="6419850"/>
          </a:xfrm>
          <a:prstGeom prst="rect">
            <a:avLst/>
          </a:prstGeom>
          <a:noFill/>
          <a:ln>
            <a:noFill/>
          </a:ln>
        </p:spPr>
        <p:txBody>
          <a:bodyPr anchorCtr="0" anchor="t" bIns="46025" lIns="92075" spcFirstLastPara="1" rIns="92075" wrap="square" tIns="46025">
            <a:noAutofit/>
          </a:bodyPr>
          <a:lstStyle>
            <a:lvl1pPr indent="-342900" lvl="0" marL="457200" marR="0" algn="l">
              <a:lnSpc>
                <a:spcPct val="100000"/>
              </a:lnSpc>
              <a:spcBef>
                <a:spcPts val="1080"/>
              </a:spcBef>
              <a:spcAft>
                <a:spcPts val="0"/>
              </a:spcAft>
              <a:buClr>
                <a:srgbClr val="006600"/>
              </a:buClr>
              <a:buSzPts val="1800"/>
              <a:buFont typeface="Noto Sans"/>
              <a:buChar char="■"/>
              <a:defRPr b="0" i="0" sz="1800" u="none" cap="none" strike="noStrike">
                <a:solidFill>
                  <a:schemeClr val="dk1"/>
                </a:solidFill>
                <a:latin typeface="Comic Sans MS"/>
                <a:ea typeface="Comic Sans MS"/>
                <a:cs typeface="Comic Sans MS"/>
                <a:sym typeface="Comic Sans MS"/>
              </a:defRPr>
            </a:lvl1pPr>
            <a:lvl2pPr indent="-314325" lvl="1" marL="914400" marR="0" algn="l">
              <a:lnSpc>
                <a:spcPct val="100000"/>
              </a:lnSpc>
              <a:spcBef>
                <a:spcPts val="1080"/>
              </a:spcBef>
              <a:spcAft>
                <a:spcPts val="0"/>
              </a:spcAft>
              <a:buClr>
                <a:srgbClr val="000099"/>
              </a:buClr>
              <a:buSzPts val="1350"/>
              <a:buFont typeface="Noto Sans"/>
              <a:buChar char="●"/>
              <a:defRPr b="0" i="0" sz="1800" u="none" cap="none" strike="noStrike">
                <a:solidFill>
                  <a:schemeClr val="dk1"/>
                </a:solidFill>
                <a:latin typeface="Comic Sans MS"/>
                <a:ea typeface="Comic Sans MS"/>
                <a:cs typeface="Comic Sans MS"/>
                <a:sym typeface="Comic Sans MS"/>
              </a:defRPr>
            </a:lvl2pPr>
            <a:lvl3pPr indent="-314325" lvl="2" marL="1371600" marR="0" algn="l">
              <a:lnSpc>
                <a:spcPct val="100000"/>
              </a:lnSpc>
              <a:spcBef>
                <a:spcPts val="360"/>
              </a:spcBef>
              <a:spcAft>
                <a:spcPts val="0"/>
              </a:spcAft>
              <a:buClr>
                <a:srgbClr val="003300"/>
              </a:buClr>
              <a:buSzPts val="1350"/>
              <a:buFont typeface="Noto Sans"/>
              <a:buChar char="❑"/>
              <a:defRPr b="0" i="0" sz="18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62"/>
          <p:cNvSpPr txBox="1"/>
          <p:nvPr>
            <p:ph type="ctrTitle"/>
          </p:nvPr>
        </p:nvSpPr>
        <p:spPr>
          <a:xfrm>
            <a:off x="685800" y="2130425"/>
            <a:ext cx="7772400" cy="1470025"/>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19" name="Google Shape;19;p62"/>
          <p:cNvSpPr txBox="1"/>
          <p:nvPr>
            <p:ph idx="1" type="subTitle"/>
          </p:nvPr>
        </p:nvSpPr>
        <p:spPr>
          <a:xfrm>
            <a:off x="1371600" y="3886200"/>
            <a:ext cx="6400800" cy="1752600"/>
          </a:xfrm>
          <a:prstGeom prst="rect">
            <a:avLst/>
          </a:prstGeom>
          <a:noFill/>
          <a:ln>
            <a:noFill/>
          </a:ln>
        </p:spPr>
        <p:txBody>
          <a:bodyPr anchorCtr="0" anchor="t" bIns="46025" lIns="92075" spcFirstLastPara="1" rIns="92075" wrap="square" tIns="46025">
            <a:noAutofit/>
          </a:bodyPr>
          <a:lstStyle>
            <a:lvl1pPr lvl="0" marR="0" algn="ctr">
              <a:lnSpc>
                <a:spcPct val="100000"/>
              </a:lnSpc>
              <a:spcBef>
                <a:spcPts val="1080"/>
              </a:spcBef>
              <a:spcAft>
                <a:spcPts val="0"/>
              </a:spcAft>
              <a:buClr>
                <a:srgbClr val="006600"/>
              </a:buClr>
              <a:buSzPts val="1800"/>
              <a:buFont typeface="Noto Sans"/>
              <a:buNone/>
              <a:defRPr b="0" i="0" sz="1800" u="none" cap="none" strike="noStrike">
                <a:solidFill>
                  <a:schemeClr val="dk1"/>
                </a:solidFill>
                <a:latin typeface="Comic Sans MS"/>
                <a:ea typeface="Comic Sans MS"/>
                <a:cs typeface="Comic Sans MS"/>
                <a:sym typeface="Comic Sans MS"/>
              </a:defRPr>
            </a:lvl1pPr>
            <a:lvl2pPr lvl="1" marR="0" algn="ctr">
              <a:lnSpc>
                <a:spcPct val="100000"/>
              </a:lnSpc>
              <a:spcBef>
                <a:spcPts val="1080"/>
              </a:spcBef>
              <a:spcAft>
                <a:spcPts val="0"/>
              </a:spcAft>
              <a:buClr>
                <a:srgbClr val="000099"/>
              </a:buClr>
              <a:buSzPts val="1350"/>
              <a:buFont typeface="Noto Sans"/>
              <a:buNone/>
              <a:defRPr b="0" i="0" sz="1800" u="none" cap="none" strike="noStrike">
                <a:solidFill>
                  <a:schemeClr val="dk1"/>
                </a:solidFill>
                <a:latin typeface="Comic Sans MS"/>
                <a:ea typeface="Comic Sans MS"/>
                <a:cs typeface="Comic Sans MS"/>
                <a:sym typeface="Comic Sans MS"/>
              </a:defRPr>
            </a:lvl2pPr>
            <a:lvl3pPr lvl="2" marR="0" algn="ctr">
              <a:lnSpc>
                <a:spcPct val="100000"/>
              </a:lnSpc>
              <a:spcBef>
                <a:spcPts val="360"/>
              </a:spcBef>
              <a:spcAft>
                <a:spcPts val="0"/>
              </a:spcAft>
              <a:buClr>
                <a:srgbClr val="003300"/>
              </a:buClr>
              <a:buSzPts val="1350"/>
              <a:buFont typeface="Noto Sans"/>
              <a:buNone/>
              <a:defRPr b="0" i="0" sz="1800" u="none" cap="none" strike="noStrike">
                <a:solidFill>
                  <a:schemeClr val="dk1"/>
                </a:solidFill>
                <a:latin typeface="Comic Sans MS"/>
                <a:ea typeface="Comic Sans MS"/>
                <a:cs typeface="Comic Sans MS"/>
                <a:sym typeface="Comic Sans MS"/>
              </a:defRPr>
            </a:lvl3pPr>
            <a:lvl4pPr lvl="3"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4pPr>
            <a:lvl5pPr lvl="4"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5pPr>
            <a:lvl6pPr lvl="5"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6pPr>
            <a:lvl7pPr lvl="6"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7pPr>
            <a:lvl8pPr lvl="7"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8pPr>
            <a:lvl9pPr lvl="8" marR="0" algn="ctr">
              <a:lnSpc>
                <a:spcPct val="100000"/>
              </a:lnSpc>
              <a:spcBef>
                <a:spcPts val="360"/>
              </a:spcBef>
              <a:spcAft>
                <a:spcPts val="0"/>
              </a:spcAft>
              <a:buClr>
                <a:srgbClr val="003300"/>
              </a:buClr>
              <a:buSzPts val="1800"/>
              <a:buFont typeface="Noto Sans"/>
              <a:buNone/>
              <a:defRPr b="0" i="0" sz="18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0" name="Shape 20"/>
        <p:cNvGrpSpPr/>
        <p:nvPr/>
      </p:nvGrpSpPr>
      <p:grpSpPr>
        <a:xfrm>
          <a:off x="0" y="0"/>
          <a:ext cx="0" cy="0"/>
          <a:chOff x="0" y="0"/>
          <a:chExt cx="0" cy="0"/>
        </a:xfrm>
      </p:grpSpPr>
      <p:sp>
        <p:nvSpPr>
          <p:cNvPr id="21" name="Google Shape;21;p63"/>
          <p:cNvSpPr txBox="1"/>
          <p:nvPr>
            <p:ph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22" name="Google Shape;22;p63"/>
          <p:cNvSpPr txBox="1"/>
          <p:nvPr>
            <p:ph idx="1" type="body"/>
          </p:nvPr>
        </p:nvSpPr>
        <p:spPr>
          <a:xfrm>
            <a:off x="228600" y="838200"/>
            <a:ext cx="8610600" cy="5562600"/>
          </a:xfrm>
          <a:prstGeom prst="rect">
            <a:avLst/>
          </a:prstGeom>
          <a:noFill/>
          <a:ln>
            <a:noFill/>
          </a:ln>
        </p:spPr>
        <p:txBody>
          <a:bodyPr anchorCtr="0" anchor="t" bIns="46025" lIns="92075" spcFirstLastPara="1" rIns="92075" wrap="square" tIns="46025">
            <a:noAutofit/>
          </a:bodyPr>
          <a:lstStyle>
            <a:lvl1pPr indent="-342900" lvl="0" marL="457200" marR="0" algn="l">
              <a:lnSpc>
                <a:spcPct val="100000"/>
              </a:lnSpc>
              <a:spcBef>
                <a:spcPts val="1080"/>
              </a:spcBef>
              <a:spcAft>
                <a:spcPts val="0"/>
              </a:spcAft>
              <a:buClr>
                <a:srgbClr val="006600"/>
              </a:buClr>
              <a:buSzPts val="1800"/>
              <a:buFont typeface="Noto Sans"/>
              <a:buChar char="■"/>
              <a:defRPr b="0" i="0" sz="1800" u="none" cap="none" strike="noStrike">
                <a:solidFill>
                  <a:schemeClr val="dk1"/>
                </a:solidFill>
                <a:latin typeface="Comic Sans MS"/>
                <a:ea typeface="Comic Sans MS"/>
                <a:cs typeface="Comic Sans MS"/>
                <a:sym typeface="Comic Sans MS"/>
              </a:defRPr>
            </a:lvl1pPr>
            <a:lvl2pPr indent="-314325" lvl="1" marL="914400" marR="0" algn="l">
              <a:lnSpc>
                <a:spcPct val="100000"/>
              </a:lnSpc>
              <a:spcBef>
                <a:spcPts val="1080"/>
              </a:spcBef>
              <a:spcAft>
                <a:spcPts val="0"/>
              </a:spcAft>
              <a:buClr>
                <a:srgbClr val="000099"/>
              </a:buClr>
              <a:buSzPts val="1350"/>
              <a:buFont typeface="Noto Sans"/>
              <a:buChar char="●"/>
              <a:defRPr b="0" i="0" sz="1800" u="none" cap="none" strike="noStrike">
                <a:solidFill>
                  <a:schemeClr val="dk1"/>
                </a:solidFill>
                <a:latin typeface="Comic Sans MS"/>
                <a:ea typeface="Comic Sans MS"/>
                <a:cs typeface="Comic Sans MS"/>
                <a:sym typeface="Comic Sans MS"/>
              </a:defRPr>
            </a:lvl2pPr>
            <a:lvl3pPr indent="-314325" lvl="2" marL="1371600" marR="0" algn="l">
              <a:lnSpc>
                <a:spcPct val="100000"/>
              </a:lnSpc>
              <a:spcBef>
                <a:spcPts val="360"/>
              </a:spcBef>
              <a:spcAft>
                <a:spcPts val="0"/>
              </a:spcAft>
              <a:buClr>
                <a:srgbClr val="003300"/>
              </a:buClr>
              <a:buSzPts val="1350"/>
              <a:buFont typeface="Noto Sans"/>
              <a:buChar char="❑"/>
              <a:defRPr b="0" i="0" sz="18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64"/>
          <p:cNvSpPr txBox="1"/>
          <p:nvPr>
            <p:ph type="title"/>
          </p:nvPr>
        </p:nvSpPr>
        <p:spPr>
          <a:xfrm>
            <a:off x="722313" y="4406900"/>
            <a:ext cx="7772400" cy="1362075"/>
          </a:xfrm>
          <a:prstGeom prst="rect">
            <a:avLst/>
          </a:prstGeom>
          <a:noFill/>
          <a:ln>
            <a:noFill/>
          </a:ln>
        </p:spPr>
        <p:txBody>
          <a:bodyPr anchorCtr="0" anchor="t" bIns="46025" lIns="92075" spcFirstLastPara="1" rIns="92075" wrap="square" tIns="46025">
            <a:noAutofit/>
          </a:bodyPr>
          <a:lstStyle>
            <a:lvl1pPr lvl="0" marR="0" algn="r">
              <a:lnSpc>
                <a:spcPct val="100000"/>
              </a:lnSpc>
              <a:spcBef>
                <a:spcPts val="0"/>
              </a:spcBef>
              <a:spcAft>
                <a:spcPts val="0"/>
              </a:spcAft>
              <a:buSzPts val="1400"/>
              <a:buNone/>
              <a:defRPr b="1" i="0" sz="40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25" name="Google Shape;25;p64"/>
          <p:cNvSpPr txBox="1"/>
          <p:nvPr>
            <p:ph idx="1" type="body"/>
          </p:nvPr>
        </p:nvSpPr>
        <p:spPr>
          <a:xfrm>
            <a:off x="722313" y="2906713"/>
            <a:ext cx="7772400" cy="1500187"/>
          </a:xfrm>
          <a:prstGeom prst="rect">
            <a:avLst/>
          </a:prstGeom>
          <a:noFill/>
          <a:ln>
            <a:noFill/>
          </a:ln>
        </p:spPr>
        <p:txBody>
          <a:bodyPr anchorCtr="0" anchor="b" bIns="46025" lIns="92075" spcFirstLastPara="1" rIns="92075" wrap="square" tIns="46025">
            <a:noAutofit/>
          </a:bodyPr>
          <a:lstStyle>
            <a:lvl1pPr indent="-228600" lvl="0" marL="457200" marR="0" algn="l">
              <a:lnSpc>
                <a:spcPct val="100000"/>
              </a:lnSpc>
              <a:spcBef>
                <a:spcPts val="1200"/>
              </a:spcBef>
              <a:spcAft>
                <a:spcPts val="0"/>
              </a:spcAft>
              <a:buClr>
                <a:srgbClr val="006600"/>
              </a:buClr>
              <a:buSzPts val="2000"/>
              <a:buFont typeface="Noto Sans"/>
              <a:buNone/>
              <a:defRPr b="0" i="0" sz="2000" u="none" cap="none" strike="noStrike">
                <a:solidFill>
                  <a:schemeClr val="dk1"/>
                </a:solidFill>
                <a:latin typeface="Comic Sans MS"/>
                <a:ea typeface="Comic Sans MS"/>
                <a:cs typeface="Comic Sans MS"/>
                <a:sym typeface="Comic Sans MS"/>
              </a:defRPr>
            </a:lvl1pPr>
            <a:lvl2pPr indent="-228600" lvl="1" marL="914400" marR="0" algn="l">
              <a:lnSpc>
                <a:spcPct val="100000"/>
              </a:lnSpc>
              <a:spcBef>
                <a:spcPts val="1080"/>
              </a:spcBef>
              <a:spcAft>
                <a:spcPts val="0"/>
              </a:spcAft>
              <a:buClr>
                <a:srgbClr val="000099"/>
              </a:buClr>
              <a:buSzPts val="1350"/>
              <a:buFont typeface="Noto Sans"/>
              <a:buNone/>
              <a:defRPr b="0" i="0" sz="1800" u="none" cap="none" strike="noStrike">
                <a:solidFill>
                  <a:schemeClr val="dk1"/>
                </a:solidFill>
                <a:latin typeface="Comic Sans MS"/>
                <a:ea typeface="Comic Sans MS"/>
                <a:cs typeface="Comic Sans MS"/>
                <a:sym typeface="Comic Sans MS"/>
              </a:defRPr>
            </a:lvl2pPr>
            <a:lvl3pPr indent="-228600" lvl="2" marL="1371600" marR="0" algn="l">
              <a:lnSpc>
                <a:spcPct val="100000"/>
              </a:lnSpc>
              <a:spcBef>
                <a:spcPts val="320"/>
              </a:spcBef>
              <a:spcAft>
                <a:spcPts val="0"/>
              </a:spcAft>
              <a:buClr>
                <a:srgbClr val="003300"/>
              </a:buClr>
              <a:buSzPts val="1200"/>
              <a:buFont typeface="Noto Sans"/>
              <a:buNone/>
              <a:defRPr b="0" i="0" sz="1600" u="none" cap="none" strike="noStrike">
                <a:solidFill>
                  <a:schemeClr val="dk1"/>
                </a:solidFill>
                <a:latin typeface="Comic Sans MS"/>
                <a:ea typeface="Comic Sans MS"/>
                <a:cs typeface="Comic Sans MS"/>
                <a:sym typeface="Comic Sans MS"/>
              </a:defRPr>
            </a:lvl3pPr>
            <a:lvl4pPr indent="-228600" lvl="3" marL="18288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4pPr>
            <a:lvl5pPr indent="-228600" lvl="4" marL="22860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5pPr>
            <a:lvl6pPr indent="-228600" lvl="5" marL="27432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6pPr>
            <a:lvl7pPr indent="-228600" lvl="6" marL="32004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7pPr>
            <a:lvl8pPr indent="-228600" lvl="7" marL="36576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8pPr>
            <a:lvl9pPr indent="-228600" lvl="8" marL="4114800" marR="0" algn="l">
              <a:lnSpc>
                <a:spcPct val="100000"/>
              </a:lnSpc>
              <a:spcBef>
                <a:spcPts val="280"/>
              </a:spcBef>
              <a:spcAft>
                <a:spcPts val="0"/>
              </a:spcAft>
              <a:buClr>
                <a:srgbClr val="003300"/>
              </a:buClr>
              <a:buSzPts val="1400"/>
              <a:buFont typeface="Noto Sans"/>
              <a:buNone/>
              <a:defRPr b="0" i="0" sz="14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26" name="Shape 26"/>
        <p:cNvGrpSpPr/>
        <p:nvPr/>
      </p:nvGrpSpPr>
      <p:grpSpPr>
        <a:xfrm>
          <a:off x="0" y="0"/>
          <a:ext cx="0" cy="0"/>
          <a:chOff x="0" y="0"/>
          <a:chExt cx="0" cy="0"/>
        </a:xfrm>
      </p:grpSpPr>
      <p:sp>
        <p:nvSpPr>
          <p:cNvPr id="27" name="Google Shape;27;p65"/>
          <p:cNvSpPr txBox="1"/>
          <p:nvPr>
            <p:ph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28" name="Google Shape;28;p65"/>
          <p:cNvSpPr txBox="1"/>
          <p:nvPr>
            <p:ph idx="1" type="body"/>
          </p:nvPr>
        </p:nvSpPr>
        <p:spPr>
          <a:xfrm>
            <a:off x="228600" y="838200"/>
            <a:ext cx="4229100" cy="5562600"/>
          </a:xfrm>
          <a:prstGeom prst="rect">
            <a:avLst/>
          </a:prstGeom>
          <a:noFill/>
          <a:ln>
            <a:noFill/>
          </a:ln>
        </p:spPr>
        <p:txBody>
          <a:bodyPr anchorCtr="0" anchor="t" bIns="46025" lIns="92075" spcFirstLastPara="1" rIns="92075" wrap="square" tIns="46025">
            <a:noAutofit/>
          </a:bodyPr>
          <a:lstStyle>
            <a:lvl1pPr indent="-406400" lvl="0" marL="457200" marR="0" algn="l">
              <a:lnSpc>
                <a:spcPct val="100000"/>
              </a:lnSpc>
              <a:spcBef>
                <a:spcPts val="1680"/>
              </a:spcBef>
              <a:spcAft>
                <a:spcPts val="0"/>
              </a:spcAft>
              <a:buClr>
                <a:srgbClr val="006600"/>
              </a:buClr>
              <a:buSzPts val="2800"/>
              <a:buFont typeface="Noto San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1440"/>
              </a:spcBef>
              <a:spcAft>
                <a:spcPts val="0"/>
              </a:spcAft>
              <a:buClr>
                <a:srgbClr val="000099"/>
              </a:buClr>
              <a:buSzPts val="1800"/>
              <a:buFont typeface="Noto Sans"/>
              <a:buChar char="●"/>
              <a:defRPr b="0" i="0" sz="2400" u="none" cap="none" strike="noStrike">
                <a:solidFill>
                  <a:schemeClr val="dk1"/>
                </a:solidFill>
                <a:latin typeface="Comic Sans MS"/>
                <a:ea typeface="Comic Sans MS"/>
                <a:cs typeface="Comic Sans MS"/>
                <a:sym typeface="Comic Sans MS"/>
              </a:defRPr>
            </a:lvl2pPr>
            <a:lvl3pPr indent="-323850" lvl="2" marL="1371600" marR="0" algn="l">
              <a:lnSpc>
                <a:spcPct val="100000"/>
              </a:lnSpc>
              <a:spcBef>
                <a:spcPts val="400"/>
              </a:spcBef>
              <a:spcAft>
                <a:spcPts val="0"/>
              </a:spcAft>
              <a:buClr>
                <a:srgbClr val="003300"/>
              </a:buClr>
              <a:buSzPts val="1500"/>
              <a:buFont typeface="Noto Sans"/>
              <a:buChar char="❑"/>
              <a:defRPr b="0" i="0" sz="20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sp>
        <p:nvSpPr>
          <p:cNvPr id="29" name="Google Shape;29;p65"/>
          <p:cNvSpPr txBox="1"/>
          <p:nvPr>
            <p:ph idx="2" type="body"/>
          </p:nvPr>
        </p:nvSpPr>
        <p:spPr>
          <a:xfrm>
            <a:off x="4610100" y="838200"/>
            <a:ext cx="4229100" cy="5562600"/>
          </a:xfrm>
          <a:prstGeom prst="rect">
            <a:avLst/>
          </a:prstGeom>
          <a:noFill/>
          <a:ln>
            <a:noFill/>
          </a:ln>
        </p:spPr>
        <p:txBody>
          <a:bodyPr anchorCtr="0" anchor="t" bIns="46025" lIns="92075" spcFirstLastPara="1" rIns="92075" wrap="square" tIns="46025">
            <a:noAutofit/>
          </a:bodyPr>
          <a:lstStyle>
            <a:lvl1pPr indent="-406400" lvl="0" marL="457200" marR="0" algn="l">
              <a:lnSpc>
                <a:spcPct val="100000"/>
              </a:lnSpc>
              <a:spcBef>
                <a:spcPts val="1680"/>
              </a:spcBef>
              <a:spcAft>
                <a:spcPts val="0"/>
              </a:spcAft>
              <a:buClr>
                <a:srgbClr val="006600"/>
              </a:buClr>
              <a:buSzPts val="2800"/>
              <a:buFont typeface="Noto Sans"/>
              <a:buChar char="■"/>
              <a:defRPr b="0" i="0" sz="2800" u="none" cap="none" strike="noStrike">
                <a:solidFill>
                  <a:schemeClr val="dk1"/>
                </a:solidFill>
                <a:latin typeface="Comic Sans MS"/>
                <a:ea typeface="Comic Sans MS"/>
                <a:cs typeface="Comic Sans MS"/>
                <a:sym typeface="Comic Sans MS"/>
              </a:defRPr>
            </a:lvl1pPr>
            <a:lvl2pPr indent="-342900" lvl="1" marL="914400" marR="0" algn="l">
              <a:lnSpc>
                <a:spcPct val="100000"/>
              </a:lnSpc>
              <a:spcBef>
                <a:spcPts val="1440"/>
              </a:spcBef>
              <a:spcAft>
                <a:spcPts val="0"/>
              </a:spcAft>
              <a:buClr>
                <a:srgbClr val="000099"/>
              </a:buClr>
              <a:buSzPts val="1800"/>
              <a:buFont typeface="Noto Sans"/>
              <a:buChar char="●"/>
              <a:defRPr b="0" i="0" sz="2400" u="none" cap="none" strike="noStrike">
                <a:solidFill>
                  <a:schemeClr val="dk1"/>
                </a:solidFill>
                <a:latin typeface="Comic Sans MS"/>
                <a:ea typeface="Comic Sans MS"/>
                <a:cs typeface="Comic Sans MS"/>
                <a:sym typeface="Comic Sans MS"/>
              </a:defRPr>
            </a:lvl2pPr>
            <a:lvl3pPr indent="-323850" lvl="2" marL="1371600" marR="0" algn="l">
              <a:lnSpc>
                <a:spcPct val="100000"/>
              </a:lnSpc>
              <a:spcBef>
                <a:spcPts val="400"/>
              </a:spcBef>
              <a:spcAft>
                <a:spcPts val="0"/>
              </a:spcAft>
              <a:buClr>
                <a:srgbClr val="003300"/>
              </a:buClr>
              <a:buSzPts val="1500"/>
              <a:buFont typeface="Noto Sans"/>
              <a:buChar char="❑"/>
              <a:defRPr b="0" i="0" sz="20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6"/>
          <p:cNvSpPr txBox="1"/>
          <p:nvPr>
            <p:ph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32" name="Shape 32"/>
        <p:cNvGrpSpPr/>
        <p:nvPr/>
      </p:nvGrpSpPr>
      <p:grpSpPr>
        <a:xfrm>
          <a:off x="0" y="0"/>
          <a:ext cx="0" cy="0"/>
          <a:chOff x="0" y="0"/>
          <a:chExt cx="0" cy="0"/>
        </a:xfrm>
      </p:grpSpPr>
      <p:sp>
        <p:nvSpPr>
          <p:cNvPr id="33" name="Google Shape;33;p67"/>
          <p:cNvSpPr txBox="1"/>
          <p:nvPr>
            <p:ph type="title"/>
          </p:nvPr>
        </p:nvSpPr>
        <p:spPr>
          <a:xfrm>
            <a:off x="457200" y="273050"/>
            <a:ext cx="3008313" cy="1162050"/>
          </a:xfrm>
          <a:prstGeom prst="rect">
            <a:avLst/>
          </a:prstGeom>
          <a:noFill/>
          <a:ln>
            <a:noFill/>
          </a:ln>
        </p:spPr>
        <p:txBody>
          <a:bodyPr anchorCtr="0" anchor="b" bIns="46025" lIns="92075" spcFirstLastPara="1" rIns="92075" wrap="square" tIns="46025">
            <a:noAutofit/>
          </a:bodyPr>
          <a:lstStyle>
            <a:lvl1pPr lvl="0" marR="0" algn="r">
              <a:lnSpc>
                <a:spcPct val="100000"/>
              </a:lnSpc>
              <a:spcBef>
                <a:spcPts val="0"/>
              </a:spcBef>
              <a:spcAft>
                <a:spcPts val="0"/>
              </a:spcAft>
              <a:buSzPts val="1400"/>
              <a:buNone/>
              <a:defRPr b="1" i="0" sz="20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34" name="Google Shape;34;p67"/>
          <p:cNvSpPr txBox="1"/>
          <p:nvPr>
            <p:ph idx="1" type="body"/>
          </p:nvPr>
        </p:nvSpPr>
        <p:spPr>
          <a:xfrm>
            <a:off x="3575050" y="273050"/>
            <a:ext cx="5111750" cy="5853113"/>
          </a:xfrm>
          <a:prstGeom prst="rect">
            <a:avLst/>
          </a:prstGeom>
          <a:noFill/>
          <a:ln>
            <a:noFill/>
          </a:ln>
        </p:spPr>
        <p:txBody>
          <a:bodyPr anchorCtr="0" anchor="t" bIns="46025" lIns="92075" spcFirstLastPara="1" rIns="92075" wrap="square" tIns="46025">
            <a:noAutofit/>
          </a:bodyPr>
          <a:lstStyle>
            <a:lvl1pPr indent="-431800" lvl="0" marL="457200" marR="0" algn="l">
              <a:lnSpc>
                <a:spcPct val="100000"/>
              </a:lnSpc>
              <a:spcBef>
                <a:spcPts val="1920"/>
              </a:spcBef>
              <a:spcAft>
                <a:spcPts val="0"/>
              </a:spcAft>
              <a:buClr>
                <a:srgbClr val="006600"/>
              </a:buClr>
              <a:buSzPts val="3200"/>
              <a:buFont typeface="Noto Sans"/>
              <a:buChar char="■"/>
              <a:defRPr b="0" i="0" sz="3200" u="none" cap="none" strike="noStrike">
                <a:solidFill>
                  <a:schemeClr val="dk1"/>
                </a:solidFill>
                <a:latin typeface="Comic Sans MS"/>
                <a:ea typeface="Comic Sans MS"/>
                <a:cs typeface="Comic Sans MS"/>
                <a:sym typeface="Comic Sans MS"/>
              </a:defRPr>
            </a:lvl1pPr>
            <a:lvl2pPr indent="-361950" lvl="1" marL="914400" marR="0" algn="l">
              <a:lnSpc>
                <a:spcPct val="100000"/>
              </a:lnSpc>
              <a:spcBef>
                <a:spcPts val="1680"/>
              </a:spcBef>
              <a:spcAft>
                <a:spcPts val="0"/>
              </a:spcAft>
              <a:buClr>
                <a:srgbClr val="000099"/>
              </a:buClr>
              <a:buSzPts val="2100"/>
              <a:buFont typeface="Noto Sans"/>
              <a:buChar char="●"/>
              <a:defRPr b="0" i="0" sz="2800" u="none" cap="none" strike="noStrike">
                <a:solidFill>
                  <a:schemeClr val="dk1"/>
                </a:solidFill>
                <a:latin typeface="Comic Sans MS"/>
                <a:ea typeface="Comic Sans MS"/>
                <a:cs typeface="Comic Sans MS"/>
                <a:sym typeface="Comic Sans MS"/>
              </a:defRPr>
            </a:lvl2pPr>
            <a:lvl3pPr indent="-342900" lvl="2" marL="1371600" marR="0" algn="l">
              <a:lnSpc>
                <a:spcPct val="100000"/>
              </a:lnSpc>
              <a:spcBef>
                <a:spcPts val="480"/>
              </a:spcBef>
              <a:spcAft>
                <a:spcPts val="0"/>
              </a:spcAft>
              <a:buClr>
                <a:srgbClr val="003300"/>
              </a:buClr>
              <a:buSzPts val="1800"/>
              <a:buFont typeface="Noto Sans"/>
              <a:buChar char="❑"/>
              <a:defRPr b="0" i="0" sz="2400" u="none" cap="none" strike="noStrike">
                <a:solidFill>
                  <a:schemeClr val="dk1"/>
                </a:solidFill>
                <a:latin typeface="Comic Sans MS"/>
                <a:ea typeface="Comic Sans MS"/>
                <a:cs typeface="Comic Sans MS"/>
                <a:sym typeface="Comic Sans MS"/>
              </a:defRPr>
            </a:lvl3pPr>
            <a:lvl4pPr indent="-355600" lvl="3" marL="18288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4pPr>
            <a:lvl5pPr indent="-355600" lvl="4" marL="22860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5pPr>
            <a:lvl6pPr indent="-355600" lvl="5" marL="27432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6pPr>
            <a:lvl7pPr indent="-355600" lvl="6" marL="32004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7pPr>
            <a:lvl8pPr indent="-355600" lvl="7" marL="36576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8pPr>
            <a:lvl9pPr indent="-355600" lvl="8" marL="4114800" marR="0" algn="l">
              <a:lnSpc>
                <a:spcPct val="100000"/>
              </a:lnSpc>
              <a:spcBef>
                <a:spcPts val="400"/>
              </a:spcBef>
              <a:spcAft>
                <a:spcPts val="0"/>
              </a:spcAft>
              <a:buClr>
                <a:srgbClr val="003300"/>
              </a:buClr>
              <a:buSzPts val="2000"/>
              <a:buFont typeface="Noto Sans"/>
              <a:buChar char="■"/>
              <a:defRPr b="0" i="0" sz="2000" u="none" cap="none" strike="noStrike">
                <a:solidFill>
                  <a:schemeClr val="dk1"/>
                </a:solidFill>
                <a:latin typeface="Comic Sans MS"/>
                <a:ea typeface="Comic Sans MS"/>
                <a:cs typeface="Comic Sans MS"/>
                <a:sym typeface="Comic Sans MS"/>
              </a:defRPr>
            </a:lvl9pPr>
          </a:lstStyle>
          <a:p/>
        </p:txBody>
      </p:sp>
      <p:sp>
        <p:nvSpPr>
          <p:cNvPr id="35" name="Google Shape;35;p67"/>
          <p:cNvSpPr txBox="1"/>
          <p:nvPr>
            <p:ph idx="2" type="body"/>
          </p:nvPr>
        </p:nvSpPr>
        <p:spPr>
          <a:xfrm>
            <a:off x="457200" y="1435100"/>
            <a:ext cx="3008313" cy="4691063"/>
          </a:xfrm>
          <a:prstGeom prst="rect">
            <a:avLst/>
          </a:prstGeom>
          <a:noFill/>
          <a:ln>
            <a:noFill/>
          </a:ln>
        </p:spPr>
        <p:txBody>
          <a:bodyPr anchorCtr="0" anchor="t" bIns="46025" lIns="92075" spcFirstLastPara="1" rIns="92075" wrap="square" tIns="46025">
            <a:noAutofit/>
          </a:bodyPr>
          <a:lstStyle>
            <a:lvl1pPr indent="-228600" lvl="0" marL="457200" marR="0" algn="l">
              <a:lnSpc>
                <a:spcPct val="100000"/>
              </a:lnSpc>
              <a:spcBef>
                <a:spcPts val="840"/>
              </a:spcBef>
              <a:spcAft>
                <a:spcPts val="0"/>
              </a:spcAft>
              <a:buClr>
                <a:srgbClr val="006600"/>
              </a:buClr>
              <a:buSzPts val="1400"/>
              <a:buFont typeface="Noto Sans"/>
              <a:buNone/>
              <a:defRPr b="0" i="0" sz="1400" u="none" cap="none" strike="noStrike">
                <a:solidFill>
                  <a:schemeClr val="dk1"/>
                </a:solidFill>
                <a:latin typeface="Comic Sans MS"/>
                <a:ea typeface="Comic Sans MS"/>
                <a:cs typeface="Comic Sans MS"/>
                <a:sym typeface="Comic Sans MS"/>
              </a:defRPr>
            </a:lvl1pPr>
            <a:lvl2pPr indent="-228600" lvl="1" marL="914400" marR="0" algn="l">
              <a:lnSpc>
                <a:spcPct val="100000"/>
              </a:lnSpc>
              <a:spcBef>
                <a:spcPts val="720"/>
              </a:spcBef>
              <a:spcAft>
                <a:spcPts val="0"/>
              </a:spcAft>
              <a:buClr>
                <a:srgbClr val="000099"/>
              </a:buClr>
              <a:buSzPts val="900"/>
              <a:buFont typeface="Noto Sans"/>
              <a:buNone/>
              <a:defRPr b="0" i="0" sz="1200" u="none" cap="none" strike="noStrike">
                <a:solidFill>
                  <a:schemeClr val="dk1"/>
                </a:solidFill>
                <a:latin typeface="Comic Sans MS"/>
                <a:ea typeface="Comic Sans MS"/>
                <a:cs typeface="Comic Sans MS"/>
                <a:sym typeface="Comic Sans MS"/>
              </a:defRPr>
            </a:lvl2pPr>
            <a:lvl3pPr indent="-228600" lvl="2" marL="1371600" marR="0" algn="l">
              <a:lnSpc>
                <a:spcPct val="100000"/>
              </a:lnSpc>
              <a:spcBef>
                <a:spcPts val="200"/>
              </a:spcBef>
              <a:spcAft>
                <a:spcPts val="0"/>
              </a:spcAft>
              <a:buClr>
                <a:srgbClr val="003300"/>
              </a:buClr>
              <a:buSzPts val="750"/>
              <a:buFont typeface="Noto Sans"/>
              <a:buNone/>
              <a:defRPr b="0" i="0" sz="1000" u="none" cap="none" strike="noStrike">
                <a:solidFill>
                  <a:schemeClr val="dk1"/>
                </a:solidFill>
                <a:latin typeface="Comic Sans MS"/>
                <a:ea typeface="Comic Sans MS"/>
                <a:cs typeface="Comic Sans MS"/>
                <a:sym typeface="Comic Sans MS"/>
              </a:defRPr>
            </a:lvl3pPr>
            <a:lvl4pPr indent="-228600" lvl="3" marL="18288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4pPr>
            <a:lvl5pPr indent="-228600" lvl="4" marL="22860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5pPr>
            <a:lvl6pPr indent="-228600" lvl="5" marL="27432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6pPr>
            <a:lvl7pPr indent="-228600" lvl="6" marL="32004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7pPr>
            <a:lvl8pPr indent="-228600" lvl="7" marL="36576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8pPr>
            <a:lvl9pPr indent="-228600" lvl="8" marL="41148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36" name="Shape 36"/>
        <p:cNvGrpSpPr/>
        <p:nvPr/>
      </p:nvGrpSpPr>
      <p:grpSpPr>
        <a:xfrm>
          <a:off x="0" y="0"/>
          <a:ext cx="0" cy="0"/>
          <a:chOff x="0" y="0"/>
          <a:chExt cx="0" cy="0"/>
        </a:xfrm>
      </p:grpSpPr>
      <p:sp>
        <p:nvSpPr>
          <p:cNvPr id="37" name="Google Shape;37;p68"/>
          <p:cNvSpPr txBox="1"/>
          <p:nvPr>
            <p:ph type="title"/>
          </p:nvPr>
        </p:nvSpPr>
        <p:spPr>
          <a:xfrm>
            <a:off x="1792288" y="4800600"/>
            <a:ext cx="5486400" cy="566738"/>
          </a:xfrm>
          <a:prstGeom prst="rect">
            <a:avLst/>
          </a:prstGeom>
          <a:noFill/>
          <a:ln>
            <a:noFill/>
          </a:ln>
        </p:spPr>
        <p:txBody>
          <a:bodyPr anchorCtr="0" anchor="b" bIns="46025" lIns="92075" spcFirstLastPara="1" rIns="92075" wrap="square" tIns="46025">
            <a:noAutofit/>
          </a:bodyPr>
          <a:lstStyle>
            <a:lvl1pPr lvl="0" marR="0" algn="r">
              <a:lnSpc>
                <a:spcPct val="100000"/>
              </a:lnSpc>
              <a:spcBef>
                <a:spcPts val="0"/>
              </a:spcBef>
              <a:spcAft>
                <a:spcPts val="0"/>
              </a:spcAft>
              <a:buSzPts val="1400"/>
              <a:buNone/>
              <a:defRPr b="1" i="0" sz="20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38" name="Google Shape;38;p68"/>
          <p:cNvSpPr/>
          <p:nvPr>
            <p:ph idx="2" type="pic"/>
          </p:nvPr>
        </p:nvSpPr>
        <p:spPr>
          <a:xfrm>
            <a:off x="1792288" y="612775"/>
            <a:ext cx="5486400" cy="4114800"/>
          </a:xfrm>
          <a:prstGeom prst="rect">
            <a:avLst/>
          </a:prstGeom>
          <a:noFill/>
          <a:ln>
            <a:noFill/>
          </a:ln>
        </p:spPr>
      </p:sp>
      <p:sp>
        <p:nvSpPr>
          <p:cNvPr id="39" name="Google Shape;39;p68"/>
          <p:cNvSpPr txBox="1"/>
          <p:nvPr>
            <p:ph idx="1" type="body"/>
          </p:nvPr>
        </p:nvSpPr>
        <p:spPr>
          <a:xfrm>
            <a:off x="1792288" y="5367338"/>
            <a:ext cx="5486400" cy="804862"/>
          </a:xfrm>
          <a:prstGeom prst="rect">
            <a:avLst/>
          </a:prstGeom>
          <a:noFill/>
          <a:ln>
            <a:noFill/>
          </a:ln>
        </p:spPr>
        <p:txBody>
          <a:bodyPr anchorCtr="0" anchor="t" bIns="46025" lIns="92075" spcFirstLastPara="1" rIns="92075" wrap="square" tIns="46025">
            <a:noAutofit/>
          </a:bodyPr>
          <a:lstStyle>
            <a:lvl1pPr indent="-228600" lvl="0" marL="457200" marR="0" algn="l">
              <a:lnSpc>
                <a:spcPct val="100000"/>
              </a:lnSpc>
              <a:spcBef>
                <a:spcPts val="840"/>
              </a:spcBef>
              <a:spcAft>
                <a:spcPts val="0"/>
              </a:spcAft>
              <a:buClr>
                <a:srgbClr val="006600"/>
              </a:buClr>
              <a:buSzPts val="1400"/>
              <a:buFont typeface="Noto Sans"/>
              <a:buNone/>
              <a:defRPr b="0" i="0" sz="1400" u="none" cap="none" strike="noStrike">
                <a:solidFill>
                  <a:schemeClr val="dk1"/>
                </a:solidFill>
                <a:latin typeface="Comic Sans MS"/>
                <a:ea typeface="Comic Sans MS"/>
                <a:cs typeface="Comic Sans MS"/>
                <a:sym typeface="Comic Sans MS"/>
              </a:defRPr>
            </a:lvl1pPr>
            <a:lvl2pPr indent="-228600" lvl="1" marL="914400" marR="0" algn="l">
              <a:lnSpc>
                <a:spcPct val="100000"/>
              </a:lnSpc>
              <a:spcBef>
                <a:spcPts val="720"/>
              </a:spcBef>
              <a:spcAft>
                <a:spcPts val="0"/>
              </a:spcAft>
              <a:buClr>
                <a:srgbClr val="000099"/>
              </a:buClr>
              <a:buSzPts val="900"/>
              <a:buFont typeface="Noto Sans"/>
              <a:buNone/>
              <a:defRPr b="0" i="0" sz="1200" u="none" cap="none" strike="noStrike">
                <a:solidFill>
                  <a:schemeClr val="dk1"/>
                </a:solidFill>
                <a:latin typeface="Comic Sans MS"/>
                <a:ea typeface="Comic Sans MS"/>
                <a:cs typeface="Comic Sans MS"/>
                <a:sym typeface="Comic Sans MS"/>
              </a:defRPr>
            </a:lvl2pPr>
            <a:lvl3pPr indent="-228600" lvl="2" marL="1371600" marR="0" algn="l">
              <a:lnSpc>
                <a:spcPct val="100000"/>
              </a:lnSpc>
              <a:spcBef>
                <a:spcPts val="200"/>
              </a:spcBef>
              <a:spcAft>
                <a:spcPts val="0"/>
              </a:spcAft>
              <a:buClr>
                <a:srgbClr val="003300"/>
              </a:buClr>
              <a:buSzPts val="750"/>
              <a:buFont typeface="Noto Sans"/>
              <a:buNone/>
              <a:defRPr b="0" i="0" sz="1000" u="none" cap="none" strike="noStrike">
                <a:solidFill>
                  <a:schemeClr val="dk1"/>
                </a:solidFill>
                <a:latin typeface="Comic Sans MS"/>
                <a:ea typeface="Comic Sans MS"/>
                <a:cs typeface="Comic Sans MS"/>
                <a:sym typeface="Comic Sans MS"/>
              </a:defRPr>
            </a:lvl3pPr>
            <a:lvl4pPr indent="-228600" lvl="3" marL="18288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4pPr>
            <a:lvl5pPr indent="-228600" lvl="4" marL="22860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5pPr>
            <a:lvl6pPr indent="-228600" lvl="5" marL="27432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6pPr>
            <a:lvl7pPr indent="-228600" lvl="6" marL="32004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7pPr>
            <a:lvl8pPr indent="-228600" lvl="7" marL="36576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8pPr>
            <a:lvl9pPr indent="-228600" lvl="8" marL="4114800" marR="0" algn="l">
              <a:lnSpc>
                <a:spcPct val="100000"/>
              </a:lnSpc>
              <a:spcBef>
                <a:spcPts val="180"/>
              </a:spcBef>
              <a:spcAft>
                <a:spcPts val="0"/>
              </a:spcAft>
              <a:buClr>
                <a:srgbClr val="003300"/>
              </a:buClr>
              <a:buSzPts val="900"/>
              <a:buFont typeface="Noto Sans"/>
              <a:buNone/>
              <a:defRPr b="0" i="0" sz="9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40" name="Shape 40"/>
        <p:cNvGrpSpPr/>
        <p:nvPr/>
      </p:nvGrpSpPr>
      <p:grpSpPr>
        <a:xfrm>
          <a:off x="0" y="0"/>
          <a:ext cx="0" cy="0"/>
          <a:chOff x="0" y="0"/>
          <a:chExt cx="0" cy="0"/>
        </a:xfrm>
      </p:grpSpPr>
      <p:sp>
        <p:nvSpPr>
          <p:cNvPr id="41" name="Google Shape;41;p69"/>
          <p:cNvSpPr txBox="1"/>
          <p:nvPr>
            <p:ph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lvl1pPr lvl="0"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1pPr>
            <a:lvl2pPr lvl="1"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2pPr>
            <a:lvl3pPr lvl="2"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3pPr>
            <a:lvl4pPr lvl="3"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4pPr>
            <a:lvl5pPr lvl="4"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5pPr>
            <a:lvl6pPr lvl="5"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6pPr>
            <a:lvl7pPr lvl="6"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7pPr>
            <a:lvl8pPr lvl="7"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8pPr>
            <a:lvl9pPr lvl="8" marR="0" algn="l">
              <a:lnSpc>
                <a:spcPct val="100000"/>
              </a:lnSpc>
              <a:spcBef>
                <a:spcPts val="0"/>
              </a:spcBef>
              <a:spcAft>
                <a:spcPts val="0"/>
              </a:spcAft>
              <a:buSzPts val="1400"/>
              <a:buNone/>
              <a:defRPr b="0" i="0" sz="2400" u="none" cap="none" strike="noStrike">
                <a:solidFill>
                  <a:srgbClr val="663300"/>
                </a:solidFill>
                <a:latin typeface="Arial"/>
                <a:ea typeface="Arial"/>
                <a:cs typeface="Arial"/>
                <a:sym typeface="Arial"/>
              </a:defRPr>
            </a:lvl9pPr>
          </a:lstStyle>
          <a:p/>
        </p:txBody>
      </p:sp>
      <p:sp>
        <p:nvSpPr>
          <p:cNvPr id="42" name="Google Shape;42;p69"/>
          <p:cNvSpPr txBox="1"/>
          <p:nvPr>
            <p:ph idx="1" type="body"/>
          </p:nvPr>
        </p:nvSpPr>
        <p:spPr>
          <a:xfrm rot="5400000">
            <a:off x="1752600" y="-685800"/>
            <a:ext cx="5562600" cy="8610600"/>
          </a:xfrm>
          <a:prstGeom prst="rect">
            <a:avLst/>
          </a:prstGeom>
          <a:noFill/>
          <a:ln>
            <a:noFill/>
          </a:ln>
        </p:spPr>
        <p:txBody>
          <a:bodyPr anchorCtr="0" anchor="t" bIns="46025" lIns="92075" spcFirstLastPara="1" rIns="92075" wrap="square" tIns="46025">
            <a:noAutofit/>
          </a:bodyPr>
          <a:lstStyle>
            <a:lvl1pPr indent="-342900" lvl="0" marL="457200" marR="0" algn="l">
              <a:lnSpc>
                <a:spcPct val="100000"/>
              </a:lnSpc>
              <a:spcBef>
                <a:spcPts val="1080"/>
              </a:spcBef>
              <a:spcAft>
                <a:spcPts val="0"/>
              </a:spcAft>
              <a:buClr>
                <a:srgbClr val="006600"/>
              </a:buClr>
              <a:buSzPts val="1800"/>
              <a:buFont typeface="Noto Sans"/>
              <a:buChar char="■"/>
              <a:defRPr b="0" i="0" sz="1800" u="none" cap="none" strike="noStrike">
                <a:solidFill>
                  <a:schemeClr val="dk1"/>
                </a:solidFill>
                <a:latin typeface="Comic Sans MS"/>
                <a:ea typeface="Comic Sans MS"/>
                <a:cs typeface="Comic Sans MS"/>
                <a:sym typeface="Comic Sans MS"/>
              </a:defRPr>
            </a:lvl1pPr>
            <a:lvl2pPr indent="-314325" lvl="1" marL="914400" marR="0" algn="l">
              <a:lnSpc>
                <a:spcPct val="100000"/>
              </a:lnSpc>
              <a:spcBef>
                <a:spcPts val="1080"/>
              </a:spcBef>
              <a:spcAft>
                <a:spcPts val="0"/>
              </a:spcAft>
              <a:buClr>
                <a:srgbClr val="000099"/>
              </a:buClr>
              <a:buSzPts val="1350"/>
              <a:buFont typeface="Noto Sans"/>
              <a:buChar char="●"/>
              <a:defRPr b="0" i="0" sz="1800" u="none" cap="none" strike="noStrike">
                <a:solidFill>
                  <a:schemeClr val="dk1"/>
                </a:solidFill>
                <a:latin typeface="Comic Sans MS"/>
                <a:ea typeface="Comic Sans MS"/>
                <a:cs typeface="Comic Sans MS"/>
                <a:sym typeface="Comic Sans MS"/>
              </a:defRPr>
            </a:lvl2pPr>
            <a:lvl3pPr indent="-314325" lvl="2" marL="1371600" marR="0" algn="l">
              <a:lnSpc>
                <a:spcPct val="100000"/>
              </a:lnSpc>
              <a:spcBef>
                <a:spcPts val="360"/>
              </a:spcBef>
              <a:spcAft>
                <a:spcPts val="0"/>
              </a:spcAft>
              <a:buClr>
                <a:srgbClr val="003300"/>
              </a:buClr>
              <a:buSzPts val="1350"/>
              <a:buFont typeface="Noto Sans"/>
              <a:buChar char="❑"/>
              <a:defRPr b="0" i="0" sz="1800" u="none" cap="none" strike="noStrike">
                <a:solidFill>
                  <a:schemeClr val="dk1"/>
                </a:solidFill>
                <a:latin typeface="Comic Sans MS"/>
                <a:ea typeface="Comic Sans MS"/>
                <a:cs typeface="Comic Sans MS"/>
                <a:sym typeface="Comic Sans MS"/>
              </a:defRPr>
            </a:lvl3pPr>
            <a:lvl4pPr indent="-342900" lvl="3" marL="1828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theme" Target="../theme/theme2.xml"/><Relationship Id="rId10" Type="http://schemas.openxmlformats.org/officeDocument/2006/relationships/slideLayout" Target="../slideLayouts/slideLayout10.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 name="Shape 10"/>
        <p:cNvGrpSpPr/>
        <p:nvPr/>
      </p:nvGrpSpPr>
      <p:grpSpPr>
        <a:xfrm>
          <a:off x="0" y="0"/>
          <a:ext cx="0" cy="0"/>
          <a:chOff x="0" y="0"/>
          <a:chExt cx="0" cy="0"/>
        </a:xfrm>
      </p:grpSpPr>
      <p:sp>
        <p:nvSpPr>
          <p:cNvPr id="11" name="Google Shape;11;p59"/>
          <p:cNvSpPr txBox="1"/>
          <p:nvPr>
            <p:ph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lvl1pPr lvl="0"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2400" u="none" cap="none" strike="noStrike">
                <a:solidFill>
                  <a:srgbClr val="663300"/>
                </a:solidFill>
                <a:latin typeface="Arial"/>
                <a:ea typeface="Arial"/>
                <a:cs typeface="Arial"/>
                <a:sym typeface="Arial"/>
              </a:defRPr>
            </a:lvl9pPr>
          </a:lstStyle>
          <a:p/>
        </p:txBody>
      </p:sp>
      <p:sp>
        <p:nvSpPr>
          <p:cNvPr id="12" name="Google Shape;12;p59"/>
          <p:cNvSpPr txBox="1"/>
          <p:nvPr>
            <p:ph idx="1" type="body"/>
          </p:nvPr>
        </p:nvSpPr>
        <p:spPr>
          <a:xfrm>
            <a:off x="228600" y="838200"/>
            <a:ext cx="8610600" cy="5562600"/>
          </a:xfrm>
          <a:prstGeom prst="rect">
            <a:avLst/>
          </a:prstGeom>
          <a:noFill/>
          <a:ln>
            <a:noFill/>
          </a:ln>
        </p:spPr>
        <p:txBody>
          <a:bodyPr anchorCtr="0" anchor="t" bIns="46025" lIns="92075" spcFirstLastPara="1" rIns="92075" wrap="square" tIns="46025">
            <a:noAutofit/>
          </a:bodyPr>
          <a:lstStyle>
            <a:lvl1pPr indent="-342900" lvl="0" marL="457200" marR="0" rtl="0" algn="l">
              <a:lnSpc>
                <a:spcPct val="100000"/>
              </a:lnSpc>
              <a:spcBef>
                <a:spcPts val="1080"/>
              </a:spcBef>
              <a:spcAft>
                <a:spcPts val="0"/>
              </a:spcAft>
              <a:buClr>
                <a:srgbClr val="006600"/>
              </a:buClr>
              <a:buSzPts val="1800"/>
              <a:buFont typeface="Noto Sans"/>
              <a:buChar char="■"/>
              <a:defRPr b="0" i="0" sz="1800" u="none" cap="none" strike="noStrike">
                <a:solidFill>
                  <a:schemeClr val="dk1"/>
                </a:solidFill>
                <a:latin typeface="Comic Sans MS"/>
                <a:ea typeface="Comic Sans MS"/>
                <a:cs typeface="Comic Sans MS"/>
                <a:sym typeface="Comic Sans MS"/>
              </a:defRPr>
            </a:lvl1pPr>
            <a:lvl2pPr indent="-314325" lvl="1" marL="914400" marR="0" rtl="0" algn="l">
              <a:lnSpc>
                <a:spcPct val="100000"/>
              </a:lnSpc>
              <a:spcBef>
                <a:spcPts val="1080"/>
              </a:spcBef>
              <a:spcAft>
                <a:spcPts val="0"/>
              </a:spcAft>
              <a:buClr>
                <a:srgbClr val="000099"/>
              </a:buClr>
              <a:buSzPts val="1350"/>
              <a:buFont typeface="Noto Sans"/>
              <a:buChar char="●"/>
              <a:defRPr b="0" i="0" sz="1800" u="none" cap="none" strike="noStrike">
                <a:solidFill>
                  <a:schemeClr val="dk1"/>
                </a:solidFill>
                <a:latin typeface="Comic Sans MS"/>
                <a:ea typeface="Comic Sans MS"/>
                <a:cs typeface="Comic Sans MS"/>
                <a:sym typeface="Comic Sans MS"/>
              </a:defRPr>
            </a:lvl2pPr>
            <a:lvl3pPr indent="-314325" lvl="2" marL="1371600" marR="0" rtl="0" algn="l">
              <a:lnSpc>
                <a:spcPct val="100000"/>
              </a:lnSpc>
              <a:spcBef>
                <a:spcPts val="360"/>
              </a:spcBef>
              <a:spcAft>
                <a:spcPts val="0"/>
              </a:spcAft>
              <a:buClr>
                <a:srgbClr val="003300"/>
              </a:buClr>
              <a:buSzPts val="1350"/>
              <a:buFont typeface="Noto Sans"/>
              <a:buChar char="❑"/>
              <a:defRPr b="0" i="0" sz="1800" u="none" cap="none" strike="noStrike">
                <a:solidFill>
                  <a:schemeClr val="dk1"/>
                </a:solidFill>
                <a:latin typeface="Comic Sans MS"/>
                <a:ea typeface="Comic Sans MS"/>
                <a:cs typeface="Comic Sans MS"/>
                <a:sym typeface="Comic Sans MS"/>
              </a:defRPr>
            </a:lvl3pPr>
            <a:lvl4pPr indent="-342900" lvl="3" marL="18288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4pPr>
            <a:lvl5pPr indent="-342900" lvl="4" marL="22860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5pPr>
            <a:lvl6pPr indent="-342900" lvl="5" marL="27432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6pPr>
            <a:lvl7pPr indent="-342900" lvl="6" marL="32004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7pPr>
            <a:lvl8pPr indent="-342900" lvl="7" marL="36576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8pPr>
            <a:lvl9pPr indent="-342900" lvl="8" marL="4114800" marR="0" rtl="0" algn="l">
              <a:lnSpc>
                <a:spcPct val="100000"/>
              </a:lnSpc>
              <a:spcBef>
                <a:spcPts val="360"/>
              </a:spcBef>
              <a:spcAft>
                <a:spcPts val="0"/>
              </a:spcAft>
              <a:buClr>
                <a:srgbClr val="003300"/>
              </a:buClr>
              <a:buSzPts val="1800"/>
              <a:buFont typeface="Noto Sans"/>
              <a:buChar char="■"/>
              <a:defRPr b="0" i="0" sz="1800" u="none" cap="none" strike="noStrike">
                <a:solidFill>
                  <a:schemeClr val="dk1"/>
                </a:solidFill>
                <a:latin typeface="Comic Sans MS"/>
                <a:ea typeface="Comic Sans MS"/>
                <a:cs typeface="Comic Sans MS"/>
                <a:sym typeface="Comic Sans MS"/>
              </a:defRPr>
            </a:lvl9pPr>
          </a:lstStyle>
          <a:p/>
        </p:txBody>
      </p:sp>
      <p:cxnSp>
        <p:nvCxnSpPr>
          <p:cNvPr id="13" name="Google Shape;13;p59"/>
          <p:cNvCxnSpPr/>
          <p:nvPr/>
        </p:nvCxnSpPr>
        <p:spPr>
          <a:xfrm>
            <a:off x="152400" y="609600"/>
            <a:ext cx="8763000" cy="0"/>
          </a:xfrm>
          <a:prstGeom prst="straightConnector1">
            <a:avLst/>
          </a:prstGeom>
          <a:noFill/>
          <a:ln cap="flat" cmpd="sng" w="25400">
            <a:solidFill>
              <a:schemeClr val="dk1"/>
            </a:solidFill>
            <a:prstDash val="solid"/>
            <a:round/>
            <a:headEnd len="sm" w="sm" type="none"/>
            <a:tailEnd len="sm" w="sm" type="none"/>
          </a:ln>
        </p:spPr>
      </p:cxnSp>
      <p:cxnSp>
        <p:nvCxnSpPr>
          <p:cNvPr id="14" name="Google Shape;14;p59"/>
          <p:cNvCxnSpPr/>
          <p:nvPr/>
        </p:nvCxnSpPr>
        <p:spPr>
          <a:xfrm>
            <a:off x="0" y="6629400"/>
            <a:ext cx="9144000" cy="0"/>
          </a:xfrm>
          <a:prstGeom prst="straightConnector1">
            <a:avLst/>
          </a:prstGeom>
          <a:noFill/>
          <a:ln cap="flat" cmpd="sng" w="12700">
            <a:solidFill>
              <a:schemeClr val="dk1"/>
            </a:solidFill>
            <a:prstDash val="solid"/>
            <a:round/>
            <a:headEnd len="sm" w="sm" type="none"/>
            <a:tailEnd len="sm" w="sm" type="none"/>
          </a:ln>
        </p:spPr>
      </p:cxnSp>
      <p:sp>
        <p:nvSpPr>
          <p:cNvPr descr="Bouquet" id="15" name="Google Shape;15;p59"/>
          <p:cNvSpPr txBox="1"/>
          <p:nvPr/>
        </p:nvSpPr>
        <p:spPr>
          <a:xfrm>
            <a:off x="76200" y="6597650"/>
            <a:ext cx="9067800" cy="274638"/>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Introduction to Computer Science, Shimon Schocken, IDC Herzliya                                                                                         slide </a:t>
            </a:r>
            <a:fld id="{00000000-1234-1234-1234-123412341234}" type="slidenum">
              <a:rPr b="0" i="0" lang="en-US" sz="1200" u="none" cap="none" strike="noStrike">
                <a:solidFill>
                  <a:schemeClr val="dk1"/>
                </a:solidFill>
                <a:latin typeface="Arial"/>
                <a:ea typeface="Arial"/>
                <a:cs typeface="Arial"/>
                <a:sym typeface="Arial"/>
              </a:rPr>
              <a:t>‹#›</a:t>
            </a:fld>
            <a:r>
              <a:rPr b="0" i="0" lang="en-US" sz="1200" u="none" cap="none" strike="noStrike">
                <a:solidFill>
                  <a:schemeClr val="dk1"/>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jp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jp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 Id="rId4" Type="http://schemas.openxmlformats.org/officeDocument/2006/relationships/image" Target="../media/image1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jp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docs.oracle.com/javase/8/docs/api/java/lang/Math.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comments" Target="../comments/comment1.xml"/><Relationship Id="rId4" Type="http://schemas.openxmlformats.org/officeDocument/2006/relationships/hyperlink" Target="https://github.com/cs-intro-reichman/Recitation01-Code-2024" TargetMode="External"/><Relationship Id="rId5" Type="http://schemas.openxmlformats.org/officeDocument/2006/relationships/hyperlink" Target="https://github.com/cs-intro-reichman/Recitation01-Code-2024" TargetMode="External"/><Relationship Id="rId6" Type="http://schemas.openxmlformats.org/officeDocument/2006/relationships/hyperlink" Target="https://github.com/cs-intro-reichman/Recitation01-Code-2024"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jpg"/><Relationship Id="rId4" Type="http://schemas.openxmlformats.org/officeDocument/2006/relationships/image" Target="../media/image24.png"/><Relationship Id="rId5"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jpg"/><Relationship Id="rId4"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5.pn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2.jpg"/><Relationship Id="rId4" Type="http://schemas.openxmlformats.org/officeDocument/2006/relationships/image" Target="../media/image1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jpg"/><Relationship Id="rId4"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2.jpg"/><Relationship Id="rId4" Type="http://schemas.openxmlformats.org/officeDocument/2006/relationships/image" Target="../media/image2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30.png"/><Relationship Id="rId4" Type="http://schemas.openxmlformats.org/officeDocument/2006/relationships/image" Target="../media/image2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3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3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 name="Shape 50"/>
        <p:cNvGrpSpPr/>
        <p:nvPr/>
      </p:nvGrpSpPr>
      <p:grpSpPr>
        <a:xfrm>
          <a:off x="0" y="0"/>
          <a:ext cx="0" cy="0"/>
          <a:chOff x="0" y="0"/>
          <a:chExt cx="0" cy="0"/>
        </a:xfrm>
      </p:grpSpPr>
      <p:pic>
        <p:nvPicPr>
          <p:cNvPr descr="OPENOAM" id="51" name="Google Shape;51;p1"/>
          <p:cNvPicPr preferRelativeResize="0"/>
          <p:nvPr/>
        </p:nvPicPr>
        <p:blipFill rotWithShape="1">
          <a:blip r:embed="rId3">
            <a:alphaModFix/>
          </a:blip>
          <a:srcRect b="0" l="0" r="0" t="0"/>
          <a:stretch/>
        </p:blipFill>
        <p:spPr>
          <a:xfrm>
            <a:off x="0" y="0"/>
            <a:ext cx="9144000" cy="6851650"/>
          </a:xfrm>
          <a:prstGeom prst="rect">
            <a:avLst/>
          </a:prstGeom>
          <a:noFill/>
          <a:ln>
            <a:noFill/>
          </a:ln>
        </p:spPr>
      </p:pic>
      <p:sp>
        <p:nvSpPr>
          <p:cNvPr id="52" name="Google Shape;52;p1"/>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2800" u="none" cap="none" strike="noStrike">
                <a:solidFill>
                  <a:schemeClr val="dk1"/>
                </a:solidFill>
                <a:latin typeface="Comic Sans MS"/>
                <a:ea typeface="Comic Sans MS"/>
                <a:cs typeface="Comic Sans MS"/>
                <a:sym typeface="Comic Sans MS"/>
              </a:rPr>
              <a:t>Recitation 1</a:t>
            </a:r>
            <a:endParaRPr b="0" i="0" sz="2800" u="none" cap="none" strike="noStrike">
              <a:solidFill>
                <a:schemeClr val="dk1"/>
              </a:solidFill>
              <a:latin typeface="Comic Sans MS"/>
              <a:ea typeface="Comic Sans MS"/>
              <a:cs typeface="Comic Sans MS"/>
              <a:sym typeface="Comic Sans MS"/>
            </a:endParaRPr>
          </a:p>
        </p:txBody>
      </p:sp>
      <p:sp>
        <p:nvSpPr>
          <p:cNvPr id="53" name="Google Shape;53;p1"/>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54" name="Google Shape;54;p1"/>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2000"/>
              <a:buFont typeface="Arial"/>
              <a:buNone/>
            </a:pPr>
            <a:r>
              <a:t/>
            </a:r>
            <a:endParaRPr b="0" i="0" sz="2800" u="none" cap="none" strike="noStrike">
              <a:solidFill>
                <a:schemeClr val="dk1"/>
              </a:solidFill>
              <a:latin typeface="Arial"/>
              <a:ea typeface="Arial"/>
              <a:cs typeface="Arial"/>
              <a:sym typeface="Arial"/>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55" name="Google Shape;55;p1"/>
          <p:cNvSpPr/>
          <p:nvPr/>
        </p:nvSpPr>
        <p:spPr>
          <a:xfrm>
            <a:off x="8923338" y="-144463"/>
            <a:ext cx="304800" cy="304801"/>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56" name="Google Shape;56;p1"/>
          <p:cNvPicPr preferRelativeResize="0"/>
          <p:nvPr/>
        </p:nvPicPr>
        <p:blipFill rotWithShape="1">
          <a:blip r:embed="rId4">
            <a:alphaModFix/>
          </a:blip>
          <a:srcRect b="0" l="0" r="0" t="0"/>
          <a:stretch/>
        </p:blipFill>
        <p:spPr>
          <a:xfrm>
            <a:off x="3338500" y="3322838"/>
            <a:ext cx="2543175" cy="18002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7"/>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1, Expansion 1: Flip Flop - Solution</a:t>
            </a:r>
            <a:endParaRPr/>
          </a:p>
        </p:txBody>
      </p:sp>
      <p:sp>
        <p:nvSpPr>
          <p:cNvPr id="142" name="Google Shape;142;p17"/>
          <p:cNvSpPr txBox="1"/>
          <p:nvPr/>
        </p:nvSpPr>
        <p:spPr>
          <a:xfrm>
            <a:off x="533400" y="1143000"/>
            <a:ext cx="8037300" cy="5040000"/>
          </a:xfrm>
          <a:prstGeom prst="rect">
            <a:avLst/>
          </a:prstGeom>
          <a:solidFill>
            <a:srgbClr val="DBD8D8"/>
          </a:solid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Initializes two arbitrary variable, flips them  </a:t>
            </a:r>
            <a:endParaRPr b="0" i="0" sz="1400" u="none" cap="none" strike="noStrike">
              <a:solidFill>
                <a:srgbClr val="000000"/>
              </a:solidFill>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and prints the process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FlipFlop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a = 5;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b = 7;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r>
              <a:rPr b="0" i="0" lang="en-US" sz="1600" u="none" cap="none" strike="noStrike">
                <a:solidFill>
                  <a:srgbClr val="00B050"/>
                </a:solidFill>
                <a:latin typeface="Consolas"/>
                <a:ea typeface="Consolas"/>
                <a:cs typeface="Consolas"/>
                <a:sym typeface="Consolas"/>
              </a:rPr>
              <a:t>// added line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System.out.println(“Flipping…”); 		 </a:t>
            </a:r>
            <a:r>
              <a:rPr b="0" i="0" lang="en-US" sz="1600" u="none" cap="none" strike="noStrike">
                <a:solidFill>
                  <a:srgbClr val="00B050"/>
                </a:solidFill>
                <a:latin typeface="Consolas"/>
                <a:ea typeface="Consolas"/>
                <a:cs typeface="Consolas"/>
                <a:sym typeface="Consolas"/>
              </a:rPr>
              <a:t>// added line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temp = a;		      </a:t>
            </a:r>
            <a:endParaRPr b="0" i="0" sz="16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 = b;</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b = temp;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r>
              <a:rPr b="0" i="0" lang="en-US" sz="1600" u="none" cap="none" strike="noStrike">
                <a:solidFill>
                  <a:srgbClr val="00B050"/>
                </a:solidFill>
                <a:latin typeface="Consolas"/>
                <a:ea typeface="Consolas"/>
                <a:cs typeface="Consolas"/>
                <a:sym typeface="Consolas"/>
              </a:rPr>
              <a:t>// added line</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143" name="Google Shape;143;p17"/>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8"/>
          <p:cNvSpPr txBox="1"/>
          <p:nvPr/>
        </p:nvSpPr>
        <p:spPr>
          <a:xfrm>
            <a:off x="533400" y="1143000"/>
            <a:ext cx="8037300" cy="5040000"/>
          </a:xfrm>
          <a:prstGeom prst="rect">
            <a:avLst/>
          </a:prstGeom>
          <a:solidFill>
            <a:srgbClr val="DBD8D8"/>
          </a:solidFill>
          <a:ln cap="flat" cmpd="sng" w="19050">
            <a:solidFill>
              <a:schemeClr val="dk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Initializes two arbitrary variable, flips them  </a:t>
            </a:r>
            <a:endParaRPr b="0" i="0" sz="1400" u="none" cap="none" strike="noStrike">
              <a:solidFill>
                <a:srgbClr val="000000"/>
              </a:solidFill>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and prints the process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FlipFlop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a = 5;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b = 7;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System.out.println(“Flipping…”);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temp = a;		      </a:t>
            </a:r>
            <a:endParaRPr b="0" i="0" sz="16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 = b;</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b = temp;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150" name="Google Shape;150;p18"/>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1, Expansion 1: Flip Flop - Solution</a:t>
            </a:r>
            <a:endParaRPr/>
          </a:p>
        </p:txBody>
      </p:sp>
      <p:grpSp>
        <p:nvGrpSpPr>
          <p:cNvPr id="151" name="Google Shape;151;p18"/>
          <p:cNvGrpSpPr/>
          <p:nvPr/>
        </p:nvGrpSpPr>
        <p:grpSpPr>
          <a:xfrm>
            <a:off x="6361494" y="4312918"/>
            <a:ext cx="2209125" cy="1890314"/>
            <a:chOff x="6838903" y="3724835"/>
            <a:chExt cx="3007658" cy="3007660"/>
          </a:xfrm>
        </p:grpSpPr>
        <p:pic>
          <p:nvPicPr>
            <p:cNvPr descr="http://inwallspeakers1.com/wp-content/uploads/2014/04/computer-monitor-icon-png.png" id="152" name="Google Shape;152;p18"/>
            <p:cNvPicPr preferRelativeResize="0"/>
            <p:nvPr/>
          </p:nvPicPr>
          <p:blipFill rotWithShape="1">
            <a:blip r:embed="rId3">
              <a:alphaModFix/>
            </a:blip>
            <a:srcRect b="0" l="0" r="0" t="0"/>
            <a:stretch/>
          </p:blipFill>
          <p:spPr>
            <a:xfrm>
              <a:off x="6838903" y="3724835"/>
              <a:ext cx="3007658" cy="3007660"/>
            </a:xfrm>
            <a:prstGeom prst="rect">
              <a:avLst/>
            </a:prstGeom>
            <a:noFill/>
            <a:ln>
              <a:noFill/>
            </a:ln>
          </p:spPr>
        </p:pic>
        <p:sp>
          <p:nvSpPr>
            <p:cNvPr id="153" name="Google Shape;153;p18"/>
            <p:cNvSpPr txBox="1"/>
            <p:nvPr/>
          </p:nvSpPr>
          <p:spPr>
            <a:xfrm>
              <a:off x="7048499" y="4078942"/>
              <a:ext cx="2335306" cy="1465729"/>
            </a:xfrm>
            <a:prstGeom prst="rect">
              <a:avLst/>
            </a:prstGeom>
            <a:noFill/>
            <a:ln>
              <a:noFill/>
            </a:ln>
          </p:spPr>
          <p:txBody>
            <a:bodyPr anchorCtr="0" anchor="t" bIns="45700" lIns="45700" spcFirstLastPara="1" rIns="45700" wrap="square" tIns="45700">
              <a:noAutofit/>
            </a:bodyPr>
            <a:lstStyle/>
            <a:p>
              <a:pPr indent="0" lvl="0" marL="146304" marR="0" rtl="0" algn="l">
                <a:lnSpc>
                  <a:spcPct val="90000"/>
                </a:lnSpc>
                <a:spcBef>
                  <a:spcPts val="0"/>
                </a:spcBef>
                <a:spcAft>
                  <a:spcPts val="0"/>
                </a:spcAft>
                <a:buClr>
                  <a:schemeClr val="accent2"/>
                </a:buClr>
                <a:buSzPts val="1350"/>
                <a:buFont typeface="Questrial"/>
                <a:buNone/>
              </a:pPr>
              <a:r>
                <a:t/>
              </a:r>
              <a:endParaRPr b="0" i="0" sz="1800" u="none" cap="none" strike="noStrike">
                <a:solidFill>
                  <a:schemeClr val="dk1"/>
                </a:solidFill>
                <a:latin typeface="Comic Sans MS"/>
                <a:ea typeface="Comic Sans MS"/>
                <a:cs typeface="Comic Sans MS"/>
                <a:sym typeface="Comic Sans MS"/>
              </a:endParaRPr>
            </a:p>
          </p:txBody>
        </p:sp>
      </p:grpSp>
      <p:sp>
        <p:nvSpPr>
          <p:cNvPr id="154" name="Google Shape;154;p18"/>
          <p:cNvSpPr/>
          <p:nvPr/>
        </p:nvSpPr>
        <p:spPr>
          <a:xfrm>
            <a:off x="6555000" y="4546525"/>
            <a:ext cx="18543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 5, b: 7</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Flipping...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Arial"/>
                <a:ea typeface="Arial"/>
                <a:cs typeface="Arial"/>
                <a:sym typeface="Arial"/>
              </a:rPr>
              <a:t>a: 7, b: 5</a:t>
            </a:r>
            <a:endParaRPr b="0" i="0" sz="1800" u="none" cap="none" strike="noStrike">
              <a:solidFill>
                <a:schemeClr val="dk1"/>
              </a:solidFill>
              <a:latin typeface="Arial"/>
              <a:ea typeface="Arial"/>
              <a:cs typeface="Arial"/>
              <a:sym typeface="Arial"/>
            </a:endParaRPr>
          </a:p>
        </p:txBody>
      </p:sp>
      <p:sp>
        <p:nvSpPr>
          <p:cNvPr id="155" name="Google Shape;155;p18"/>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descr="OPENOAM" id="161" name="Google Shape;161;g283e4d6016f_1_8"/>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162" name="Google Shape;162;g283e4d6016f_1_8"/>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Command Line Arguments</a:t>
            </a:r>
            <a:endParaRPr b="0" i="0" sz="2800" u="none" cap="none" strike="noStrike">
              <a:solidFill>
                <a:schemeClr val="dk1"/>
              </a:solidFill>
              <a:latin typeface="Comic Sans MS"/>
              <a:ea typeface="Comic Sans MS"/>
              <a:cs typeface="Comic Sans MS"/>
              <a:sym typeface="Comic Sans MS"/>
            </a:endParaRPr>
          </a:p>
        </p:txBody>
      </p:sp>
      <p:sp>
        <p:nvSpPr>
          <p:cNvPr id="163" name="Google Shape;163;g283e4d6016f_1_8"/>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164" name="Google Shape;164;g283e4d6016f_1_8"/>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000" u="none" cap="none" strike="noStrike">
              <a:solidFill>
                <a:srgbClr val="737373"/>
              </a:solidFill>
              <a:latin typeface="Comic Sans MS"/>
              <a:ea typeface="Comic Sans MS"/>
              <a:cs typeface="Comic Sans MS"/>
              <a:sym typeface="Comic Sans MS"/>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165" name="Google Shape;165;g283e4d6016f_1_8"/>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166" name="Google Shape;166;g283e4d6016f_1_8"/>
          <p:cNvPicPr preferRelativeResize="0"/>
          <p:nvPr/>
        </p:nvPicPr>
        <p:blipFill rotWithShape="1">
          <a:blip r:embed="rId4">
            <a:alphaModFix/>
          </a:blip>
          <a:srcRect b="0" l="0" r="0" t="0"/>
          <a:stretch/>
        </p:blipFill>
        <p:spPr>
          <a:xfrm>
            <a:off x="3338513" y="3146625"/>
            <a:ext cx="2466975" cy="1847850"/>
          </a:xfrm>
          <a:prstGeom prst="rect">
            <a:avLst/>
          </a:prstGeom>
          <a:noFill/>
          <a:ln>
            <a:noFill/>
          </a:ln>
        </p:spPr>
      </p:pic>
      <p:sp>
        <p:nvSpPr>
          <p:cNvPr id="167" name="Google Shape;167;g283e4d6016f_1_8"/>
          <p:cNvSpPr txBox="1"/>
          <p:nvPr/>
        </p:nvSpPr>
        <p:spPr>
          <a:xfrm>
            <a:off x="3419000" y="4537475"/>
            <a:ext cx="575100" cy="2103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args</a:t>
            </a:r>
            <a:endParaRPr b="0" i="0" sz="14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9"/>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b="0" i="0" lang="en-US" sz="2400" u="none" cap="none" strike="noStrike">
                <a:solidFill>
                  <a:srgbClr val="663300"/>
                </a:solidFill>
                <a:latin typeface="Arial"/>
                <a:ea typeface="Arial"/>
                <a:cs typeface="Arial"/>
                <a:sym typeface="Arial"/>
              </a:rPr>
              <a:t>Command Line Arguments - </a:t>
            </a:r>
            <a:r>
              <a:rPr lang="en-US"/>
              <a:t>What are they?</a:t>
            </a:r>
            <a:endParaRPr/>
          </a:p>
        </p:txBody>
      </p:sp>
      <p:sp>
        <p:nvSpPr>
          <p:cNvPr id="174" name="Google Shape;174;p19"/>
          <p:cNvSpPr txBox="1"/>
          <p:nvPr>
            <p:ph idx="4294967295" type="body"/>
          </p:nvPr>
        </p:nvSpPr>
        <p:spPr>
          <a:xfrm>
            <a:off x="228600" y="838200"/>
            <a:ext cx="8610600" cy="2743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A Java program can accept any number of arguments from the command line.</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This allows the user to specify variable values before starting a program.</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The user enters command-line arguments when running the program and specifies them after the name of the class to be run.</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For example, suppose a Java program named </a:t>
            </a:r>
            <a:r>
              <a:rPr i="1" lang="en-US" sz="1600"/>
              <a:t>Mult</a:t>
            </a:r>
            <a:r>
              <a:rPr b="0" i="1" lang="en-US" sz="1600" u="none" cap="none" strike="noStrike">
                <a:solidFill>
                  <a:schemeClr val="dk1"/>
                </a:solidFill>
                <a:latin typeface="Comic Sans MS"/>
                <a:ea typeface="Comic Sans MS"/>
                <a:cs typeface="Comic Sans MS"/>
                <a:sym typeface="Comic Sans MS"/>
              </a:rPr>
              <a:t>  </a:t>
            </a:r>
            <a:r>
              <a:rPr b="0" i="0" lang="en-US" sz="1600" u="none" cap="none" strike="noStrike">
                <a:solidFill>
                  <a:schemeClr val="dk1"/>
                </a:solidFill>
                <a:latin typeface="Comic Sans MS"/>
                <a:ea typeface="Comic Sans MS"/>
                <a:cs typeface="Comic Sans MS"/>
                <a:sym typeface="Comic Sans MS"/>
              </a:rPr>
              <a:t>reads two command-line integers from the users, </a:t>
            </a:r>
            <a:r>
              <a:rPr lang="en-US" sz="1600"/>
              <a:t>multiplies</a:t>
            </a:r>
            <a:r>
              <a:rPr b="0" i="0" lang="en-US" sz="1600" u="none" cap="none" strike="noStrike">
                <a:solidFill>
                  <a:schemeClr val="dk1"/>
                </a:solidFill>
                <a:latin typeface="Comic Sans MS"/>
                <a:ea typeface="Comic Sans MS"/>
                <a:cs typeface="Comic Sans MS"/>
                <a:sym typeface="Comic Sans MS"/>
              </a:rPr>
              <a:t> them and prints the solution.</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A typical call to </a:t>
            </a:r>
            <a:r>
              <a:rPr i="1" lang="en-US" sz="1600"/>
              <a:t>Mult</a:t>
            </a:r>
            <a:r>
              <a:rPr b="0" i="0" lang="en-US" sz="1600" u="none" cap="none" strike="noStrike">
                <a:solidFill>
                  <a:schemeClr val="dk1"/>
                </a:solidFill>
                <a:latin typeface="Comic Sans MS"/>
                <a:ea typeface="Comic Sans MS"/>
                <a:cs typeface="Comic Sans MS"/>
                <a:sym typeface="Comic Sans MS"/>
              </a:rPr>
              <a:t>  will look like this:</a:t>
            </a:r>
            <a:endParaRPr/>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grpSp>
        <p:nvGrpSpPr>
          <p:cNvPr id="175" name="Google Shape;175;p19"/>
          <p:cNvGrpSpPr/>
          <p:nvPr/>
        </p:nvGrpSpPr>
        <p:grpSpPr>
          <a:xfrm>
            <a:off x="4327496" y="3795105"/>
            <a:ext cx="2742984" cy="2743286"/>
            <a:chOff x="6763711" y="3660978"/>
            <a:chExt cx="3007658" cy="3007660"/>
          </a:xfrm>
        </p:grpSpPr>
        <p:pic>
          <p:nvPicPr>
            <p:cNvPr descr="http://inwallspeakers1.com/wp-content/uploads/2014/04/computer-monitor-icon-png.png" id="176" name="Google Shape;176;p19"/>
            <p:cNvPicPr preferRelativeResize="0"/>
            <p:nvPr/>
          </p:nvPicPr>
          <p:blipFill rotWithShape="1">
            <a:blip r:embed="rId3">
              <a:alphaModFix/>
            </a:blip>
            <a:srcRect b="0" l="0" r="0" t="0"/>
            <a:stretch/>
          </p:blipFill>
          <p:spPr>
            <a:xfrm>
              <a:off x="6763711" y="3660978"/>
              <a:ext cx="3007658" cy="3007660"/>
            </a:xfrm>
            <a:prstGeom prst="rect">
              <a:avLst/>
            </a:prstGeom>
            <a:noFill/>
            <a:ln>
              <a:noFill/>
            </a:ln>
          </p:spPr>
        </p:pic>
        <p:sp>
          <p:nvSpPr>
            <p:cNvPr id="177" name="Google Shape;177;p19"/>
            <p:cNvSpPr txBox="1"/>
            <p:nvPr/>
          </p:nvSpPr>
          <p:spPr>
            <a:xfrm>
              <a:off x="7035288" y="3948825"/>
              <a:ext cx="2463000" cy="1517400"/>
            </a:xfrm>
            <a:prstGeom prst="rect">
              <a:avLst/>
            </a:prstGeom>
            <a:solidFill>
              <a:schemeClr val="lt1"/>
            </a:solidFill>
            <a:ln>
              <a:noFill/>
            </a:ln>
          </p:spPr>
          <p:txBody>
            <a:bodyPr anchorCtr="0" anchor="t" bIns="45700" lIns="45700" spcFirstLastPara="1" rIns="45700" wrap="square" tIns="45700">
              <a:noAutofit/>
            </a:bodyPr>
            <a:lstStyle/>
            <a:p>
              <a:pPr indent="0" lvl="0" marL="146304" marR="0" rtl="0" algn="l">
                <a:lnSpc>
                  <a:spcPct val="150000"/>
                </a:lnSpc>
                <a:spcBef>
                  <a:spcPts val="0"/>
                </a:spcBef>
                <a:spcAft>
                  <a:spcPts val="0"/>
                </a:spcAft>
                <a:buClr>
                  <a:schemeClr val="accent2"/>
                </a:buClr>
                <a:buSzPts val="1350"/>
                <a:buFont typeface="Questrial"/>
                <a:buNone/>
              </a:pPr>
              <a:r>
                <a:rPr b="0" i="0" lang="en-US" sz="1600" u="none" cap="none" strike="noStrike">
                  <a:solidFill>
                    <a:schemeClr val="dk1"/>
                  </a:solidFill>
                  <a:latin typeface="Arial"/>
                  <a:ea typeface="Arial"/>
                  <a:cs typeface="Arial"/>
                  <a:sym typeface="Arial"/>
                </a:rPr>
                <a:t>% java Mult 9 3</a:t>
              </a:r>
              <a:endParaRPr b="0" i="0" sz="1400" u="none" cap="none" strike="noStrike">
                <a:solidFill>
                  <a:srgbClr val="000000"/>
                </a:solidFill>
                <a:latin typeface="Arial"/>
                <a:ea typeface="Arial"/>
                <a:cs typeface="Arial"/>
                <a:sym typeface="Arial"/>
              </a:endParaRPr>
            </a:p>
            <a:p>
              <a:pPr indent="0" lvl="0" marL="146304" marR="0" rtl="0" algn="l">
                <a:lnSpc>
                  <a:spcPct val="150000"/>
                </a:lnSpc>
                <a:spcBef>
                  <a:spcPts val="0"/>
                </a:spcBef>
                <a:spcAft>
                  <a:spcPts val="0"/>
                </a:spcAft>
                <a:buClr>
                  <a:schemeClr val="accent2"/>
                </a:buClr>
                <a:buSzPts val="1350"/>
                <a:buFont typeface="Questrial"/>
                <a:buNone/>
              </a:pPr>
              <a:r>
                <a:rPr b="0" i="0" lang="en-US" sz="1600" u="none" cap="none" strike="noStrike">
                  <a:solidFill>
                    <a:schemeClr val="dk1"/>
                  </a:solidFill>
                  <a:latin typeface="Arial"/>
                  <a:ea typeface="Arial"/>
                  <a:cs typeface="Arial"/>
                  <a:sym typeface="Arial"/>
                </a:rPr>
                <a:t>  27</a:t>
              </a:r>
              <a:endParaRPr b="0" i="0" sz="1600" u="none" cap="none" strike="noStrike">
                <a:solidFill>
                  <a:schemeClr val="dk1"/>
                </a:solidFill>
                <a:latin typeface="Arial"/>
                <a:ea typeface="Arial"/>
                <a:cs typeface="Arial"/>
                <a:sym typeface="Arial"/>
              </a:endParaRPr>
            </a:p>
            <a:p>
              <a:pPr indent="0" lvl="0" marL="146304" marR="0" rtl="0" algn="l">
                <a:lnSpc>
                  <a:spcPct val="150000"/>
                </a:lnSpc>
                <a:spcBef>
                  <a:spcPts val="0"/>
                </a:spcBef>
                <a:spcAft>
                  <a:spcPts val="0"/>
                </a:spcAft>
                <a:buClr>
                  <a:schemeClr val="accent2"/>
                </a:buClr>
                <a:buSzPts val="1350"/>
                <a:buFont typeface="Questrial"/>
                <a:buNone/>
              </a:pPr>
              <a:r>
                <a:rPr b="0" i="0" lang="en-US" sz="1600" u="none" cap="none" strike="noStrike">
                  <a:solidFill>
                    <a:schemeClr val="dk1"/>
                  </a:solidFill>
                  <a:latin typeface="Arial"/>
                  <a:ea typeface="Arial"/>
                  <a:cs typeface="Arial"/>
                  <a:sym typeface="Arial"/>
                </a:rPr>
                <a:t>% java Mult 1 1</a:t>
              </a:r>
              <a:endParaRPr b="0" i="0" sz="1400" u="none" cap="none" strike="noStrike">
                <a:solidFill>
                  <a:srgbClr val="000000"/>
                </a:solidFill>
                <a:latin typeface="Arial"/>
                <a:ea typeface="Arial"/>
                <a:cs typeface="Arial"/>
                <a:sym typeface="Arial"/>
              </a:endParaRPr>
            </a:p>
            <a:p>
              <a:pPr indent="0" lvl="0" marL="146304" marR="0" rtl="0" algn="l">
                <a:lnSpc>
                  <a:spcPct val="150000"/>
                </a:lnSpc>
                <a:spcBef>
                  <a:spcPts val="0"/>
                </a:spcBef>
                <a:spcAft>
                  <a:spcPts val="0"/>
                </a:spcAft>
                <a:buClr>
                  <a:schemeClr val="accent2"/>
                </a:buClr>
                <a:buSzPts val="1350"/>
                <a:buFont typeface="Questrial"/>
                <a:buNone/>
              </a:pPr>
              <a:r>
                <a:rPr b="0" i="0" lang="en-US" sz="1600" u="none" cap="none" strike="noStrike">
                  <a:solidFill>
                    <a:schemeClr val="dk1"/>
                  </a:solidFill>
                  <a:latin typeface="Arial"/>
                  <a:ea typeface="Arial"/>
                  <a:cs typeface="Arial"/>
                  <a:sym typeface="Arial"/>
                </a:rPr>
                <a:t>  1</a:t>
              </a:r>
              <a:endParaRPr b="0" i="0" sz="1400" u="none" cap="none" strike="noStrike">
                <a:solidFill>
                  <a:srgbClr val="000000"/>
                </a:solidFill>
                <a:latin typeface="Arial"/>
                <a:ea typeface="Arial"/>
                <a:cs typeface="Arial"/>
                <a:sym typeface="Arial"/>
              </a:endParaRPr>
            </a:p>
          </p:txBody>
        </p:sp>
      </p:grpSp>
      <p:sp>
        <p:nvSpPr>
          <p:cNvPr id="178" name="Google Shape;178;p19"/>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g2863174cae8_0_9"/>
          <p:cNvSpPr txBox="1"/>
          <p:nvPr>
            <p:ph idx="4294967295" type="title"/>
          </p:nvPr>
        </p:nvSpPr>
        <p:spPr>
          <a:xfrm>
            <a:off x="152400" y="76200"/>
            <a:ext cx="9144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1, Expansion 2: Flip Flop - command line arguments</a:t>
            </a:r>
            <a:endParaRPr/>
          </a:p>
        </p:txBody>
      </p:sp>
      <p:sp>
        <p:nvSpPr>
          <p:cNvPr id="185" name="Google Shape;185;g2863174cae8_0_9"/>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86" name="Google Shape;186;g2863174cae8_0_9"/>
          <p:cNvSpPr txBox="1"/>
          <p:nvPr/>
        </p:nvSpPr>
        <p:spPr>
          <a:xfrm>
            <a:off x="193350" y="729000"/>
            <a:ext cx="8681100" cy="3879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We are going to add adjust the program to receive command line arguments. In Java programming it is common practice to use command line arguments. using command line argument has multiple advantages among them. </a:t>
            </a:r>
            <a:endParaRPr b="0"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Flexibility:</a:t>
            </a:r>
            <a:r>
              <a:rPr b="0" i="0" lang="en-US" sz="1600" u="none" cap="none" strike="noStrike">
                <a:solidFill>
                  <a:schemeClr val="dk1"/>
                </a:solidFill>
                <a:latin typeface="Comic Sans MS"/>
                <a:ea typeface="Comic Sans MS"/>
                <a:cs typeface="Comic Sans MS"/>
                <a:sym typeface="Comic Sans MS"/>
              </a:rPr>
              <a:t> Command line arguments make a program more versatile. Instead of hardcoding certain values, you can specify them at runtime. This means that you can use the same program for different inputs without modifying the code.</a:t>
            </a:r>
            <a:endParaRPr b="0"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Testing &amp; Debugging</a:t>
            </a:r>
            <a:r>
              <a:rPr b="0" i="0" lang="en-US" sz="1600" u="none" cap="none" strike="noStrike">
                <a:solidFill>
                  <a:schemeClr val="dk1"/>
                </a:solidFill>
                <a:latin typeface="Comic Sans MS"/>
                <a:ea typeface="Comic Sans MS"/>
                <a:cs typeface="Comic Sans MS"/>
                <a:sym typeface="Comic Sans MS"/>
              </a:rPr>
              <a:t>: While developing, you can use command line arguments to test specific code paths or scenarios without compiling your code again. This can be especially handy when debugging. </a:t>
            </a:r>
            <a:endParaRPr b="0"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Common Convention</a:t>
            </a:r>
            <a:r>
              <a:rPr b="0" i="0" lang="en-US" sz="1600" u="none" cap="none" strike="noStrike">
                <a:solidFill>
                  <a:schemeClr val="dk1"/>
                </a:solidFill>
                <a:latin typeface="Comic Sans MS"/>
                <a:ea typeface="Comic Sans MS"/>
                <a:cs typeface="Comic Sans MS"/>
                <a:sym typeface="Comic Sans MS"/>
              </a:rPr>
              <a:t>: Many command-line tools and utilities use command line arguments. If you're developing a tool intended for command line usage, utilizing arguments makes your tool consistent with familiar command line conventions.</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0"/>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b="0" i="0" lang="en-US" sz="2400" u="none" cap="none" strike="noStrike">
                <a:solidFill>
                  <a:srgbClr val="663300"/>
                </a:solidFill>
                <a:latin typeface="Arial"/>
                <a:ea typeface="Arial"/>
                <a:cs typeface="Arial"/>
                <a:sym typeface="Arial"/>
              </a:rPr>
              <a:t>Using Command Line Arguments</a:t>
            </a:r>
            <a:endParaRPr/>
          </a:p>
        </p:txBody>
      </p:sp>
      <p:sp>
        <p:nvSpPr>
          <p:cNvPr id="193" name="Google Shape;193;p20"/>
          <p:cNvSpPr txBox="1"/>
          <p:nvPr>
            <p:ph idx="4294967295" type="body"/>
          </p:nvPr>
        </p:nvSpPr>
        <p:spPr>
          <a:xfrm>
            <a:off x="228600" y="838200"/>
            <a:ext cx="8610600" cy="2743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Command-line arguments can be accessed using args[i] in</a:t>
            </a:r>
            <a:r>
              <a:rPr lang="en-US" sz="1600"/>
              <a:t>side </a:t>
            </a:r>
            <a:r>
              <a:rPr b="1" lang="en-US" sz="1600"/>
              <a:t>main</a:t>
            </a:r>
            <a:r>
              <a:rPr lang="en-US" sz="1600"/>
              <a:t>. while </a:t>
            </a:r>
            <a:r>
              <a:rPr b="0" i="0" lang="en-US" sz="1600" u="none" cap="none" strike="noStrike">
                <a:solidFill>
                  <a:schemeClr val="dk1"/>
                </a:solidFill>
                <a:latin typeface="Comic Sans MS"/>
                <a:ea typeface="Comic Sans MS"/>
                <a:cs typeface="Comic Sans MS"/>
                <a:sym typeface="Comic Sans MS"/>
              </a:rPr>
              <a:t>replac</a:t>
            </a:r>
            <a:r>
              <a:rPr lang="en-US" sz="1600"/>
              <a:t>ing</a:t>
            </a:r>
            <a:r>
              <a:rPr b="0" i="0" lang="en-US" sz="1600" u="none" cap="none" strike="noStrike">
                <a:solidFill>
                  <a:schemeClr val="dk1"/>
                </a:solidFill>
                <a:latin typeface="Comic Sans MS"/>
                <a:ea typeface="Comic Sans MS"/>
                <a:cs typeface="Comic Sans MS"/>
                <a:sym typeface="Comic Sans MS"/>
              </a:rPr>
              <a:t> i with the place in line of the desired argument, starting from 0.</a:t>
            </a:r>
            <a:endParaRPr sz="1600"/>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So, in </a:t>
            </a:r>
            <a:r>
              <a:rPr b="1" i="0" lang="en-US" sz="1600" u="none" cap="none" strike="noStrike">
                <a:solidFill>
                  <a:schemeClr val="dk1"/>
                </a:solidFill>
                <a:latin typeface="Arial"/>
                <a:ea typeface="Arial"/>
                <a:cs typeface="Arial"/>
                <a:sym typeface="Arial"/>
              </a:rPr>
              <a:t>“% java </a:t>
            </a:r>
            <a:r>
              <a:rPr b="1" lang="en-US" sz="1600">
                <a:latin typeface="Arial"/>
                <a:ea typeface="Arial"/>
                <a:cs typeface="Arial"/>
                <a:sym typeface="Arial"/>
              </a:rPr>
              <a:t>Mult</a:t>
            </a:r>
            <a:r>
              <a:rPr b="1" i="0" lang="en-US" sz="1600" u="none" cap="none" strike="noStrike">
                <a:solidFill>
                  <a:schemeClr val="dk1"/>
                </a:solidFill>
                <a:latin typeface="Arial"/>
                <a:ea typeface="Arial"/>
                <a:cs typeface="Arial"/>
                <a:sym typeface="Arial"/>
              </a:rPr>
              <a:t> 9 3”, </a:t>
            </a:r>
            <a:r>
              <a:rPr b="0" i="0" lang="en-US" sz="1600" u="none" cap="none" strike="noStrike">
                <a:solidFill>
                  <a:schemeClr val="dk1"/>
                </a:solidFill>
                <a:latin typeface="Comic Sans MS"/>
                <a:ea typeface="Comic Sans MS"/>
                <a:cs typeface="Comic Sans MS"/>
                <a:sym typeface="Comic Sans MS"/>
              </a:rPr>
              <a:t>args[0] is 9 and args[1] is 3.</a:t>
            </a:r>
            <a:endParaRPr b="0" i="0" sz="1600" u="none" cap="none" strike="noStrike">
              <a:solidFill>
                <a:schemeClr val="dk1"/>
              </a:solidFill>
              <a:latin typeface="Arial"/>
              <a:ea typeface="Arial"/>
              <a:cs typeface="Arial"/>
              <a:sym typeface="Arial"/>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Every such argument is a </a:t>
            </a:r>
            <a:r>
              <a:rPr b="1" i="0" lang="en-US" sz="1600" u="sng" cap="none" strike="noStrike">
                <a:solidFill>
                  <a:schemeClr val="dk1"/>
                </a:solidFill>
              </a:rPr>
              <a:t>String</a:t>
            </a:r>
            <a:r>
              <a:rPr b="0" i="0" lang="en-US" sz="1600" u="none" cap="none" strike="noStrike">
                <a:solidFill>
                  <a:schemeClr val="dk1"/>
                </a:solidFill>
                <a:latin typeface="Comic Sans MS"/>
                <a:ea typeface="Comic Sans MS"/>
                <a:cs typeface="Comic Sans MS"/>
                <a:sym typeface="Comic Sans MS"/>
              </a:rPr>
              <a:t> until ‘proven’ otherwise.</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The process of allocating an argument to the correct variable type is called parsing.</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Every type has a unique parsing technique.</a:t>
            </a:r>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‘int’ – Integer.parseInt(args[0]);</a:t>
            </a:r>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‘double’ – Double.parseDouble(args[0]);</a:t>
            </a:r>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‘boolean’ – Boolean.parseBoolean(args[0]);</a:t>
            </a:r>
            <a:endParaRPr/>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
        <p:nvSpPr>
          <p:cNvPr id="194" name="Google Shape;194;p20"/>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3"/>
          <p:cNvSpPr txBox="1"/>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Using Command Line Arguments - Warnings</a:t>
            </a:r>
            <a:endParaRPr b="0" i="0" sz="1400" u="none" cap="none" strike="noStrike">
              <a:solidFill>
                <a:srgbClr val="000000"/>
              </a:solidFill>
              <a:latin typeface="Arial"/>
              <a:ea typeface="Arial"/>
              <a:cs typeface="Arial"/>
              <a:sym typeface="Arial"/>
            </a:endParaRPr>
          </a:p>
        </p:txBody>
      </p:sp>
      <p:sp>
        <p:nvSpPr>
          <p:cNvPr id="201" name="Google Shape;201;p23"/>
          <p:cNvSpPr txBox="1"/>
          <p:nvPr/>
        </p:nvSpPr>
        <p:spPr>
          <a:xfrm>
            <a:off x="228600" y="838200"/>
            <a:ext cx="8610600" cy="27432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Two things to look out for:</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60"/>
              </a:spcBef>
              <a:spcAft>
                <a:spcPts val="0"/>
              </a:spcAft>
              <a:buClr>
                <a:srgbClr val="006600"/>
              </a:buClr>
              <a:buSzPts val="1600"/>
              <a:buFont typeface="Arial"/>
              <a:buChar char="•"/>
            </a:pPr>
            <a:r>
              <a:rPr b="0" i="0" lang="en-US" sz="1600" u="none" cap="none" strike="noStrike">
                <a:solidFill>
                  <a:schemeClr val="dk1"/>
                </a:solidFill>
                <a:latin typeface="Comic Sans MS"/>
                <a:ea typeface="Comic Sans MS"/>
                <a:cs typeface="Comic Sans MS"/>
                <a:sym typeface="Comic Sans MS"/>
              </a:rPr>
              <a:t>The user needs to give as many arguments as the program expects to get.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60"/>
              </a:spcBef>
              <a:spcAft>
                <a:spcPts val="0"/>
              </a:spcAft>
              <a:buClr>
                <a:srgbClr val="006600"/>
              </a:buClr>
              <a:buSzPts val="1600"/>
              <a:buFont typeface="Arial"/>
              <a:buChar char="•"/>
            </a:pPr>
            <a:r>
              <a:rPr b="0" i="0" lang="en-US" sz="1600" u="none" cap="none" strike="noStrike">
                <a:solidFill>
                  <a:schemeClr val="dk1"/>
                </a:solidFill>
                <a:latin typeface="Comic Sans MS"/>
                <a:ea typeface="Comic Sans MS"/>
                <a:cs typeface="Comic Sans MS"/>
                <a:sym typeface="Comic Sans MS"/>
              </a:rPr>
              <a:t>The arguments’ type need to match the types the program expects to receive.</a:t>
            </a:r>
            <a:endParaRPr b="0" i="0" sz="16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Failing to meet the program’s ‘expectations’ can result in errors.</a:t>
            </a:r>
            <a:endParaRPr b="0" i="0" sz="1600" u="none" cap="none" strike="noStrike">
              <a:solidFill>
                <a:schemeClr val="dk1"/>
              </a:solidFill>
              <a:latin typeface="Comic Sans MS"/>
              <a:ea typeface="Comic Sans MS"/>
              <a:cs typeface="Comic Sans MS"/>
              <a:sym typeface="Comic Sans MS"/>
            </a:endParaRPr>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pic>
        <p:nvPicPr>
          <p:cNvPr id="202" name="Google Shape;202;p23"/>
          <p:cNvPicPr preferRelativeResize="0"/>
          <p:nvPr/>
        </p:nvPicPr>
        <p:blipFill rotWithShape="1">
          <a:blip r:embed="rId3">
            <a:alphaModFix/>
          </a:blip>
          <a:srcRect b="0" l="0" r="0" t="0"/>
          <a:stretch/>
        </p:blipFill>
        <p:spPr>
          <a:xfrm>
            <a:off x="152400" y="2590800"/>
            <a:ext cx="8788003" cy="2514600"/>
          </a:xfrm>
          <a:prstGeom prst="rect">
            <a:avLst/>
          </a:prstGeom>
          <a:noFill/>
          <a:ln>
            <a:noFill/>
          </a:ln>
        </p:spPr>
      </p:pic>
      <p:sp>
        <p:nvSpPr>
          <p:cNvPr id="203" name="Google Shape;203;p23"/>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1"/>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1, Expansion 2: Flip Flop - Solution</a:t>
            </a:r>
            <a:endParaRPr/>
          </a:p>
        </p:txBody>
      </p:sp>
      <p:sp>
        <p:nvSpPr>
          <p:cNvPr id="210" name="Google Shape;210;p21"/>
          <p:cNvSpPr txBox="1"/>
          <p:nvPr/>
        </p:nvSpPr>
        <p:spPr>
          <a:xfrm>
            <a:off x="533400" y="1143000"/>
            <a:ext cx="8120100" cy="4675500"/>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Reads two integers from the user, flips them   </a:t>
            </a:r>
            <a:endParaRPr b="0" i="0" sz="1400" u="none" cap="none" strike="noStrike">
              <a:solidFill>
                <a:srgbClr val="000000"/>
              </a:solidFill>
              <a:latin typeface="Consolas"/>
              <a:ea typeface="Consolas"/>
              <a:cs typeface="Consolas"/>
              <a:sym typeface="Consolas"/>
            </a:endParaRPr>
          </a:p>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 and prints the process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FlipFlop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a = Integer.parseInt(args[0]); </a:t>
            </a:r>
            <a:r>
              <a:rPr b="0" i="0" lang="en-US" sz="1600" u="none" cap="none" strike="noStrike">
                <a:solidFill>
                  <a:srgbClr val="00B050"/>
                </a:solidFill>
                <a:latin typeface="Consolas"/>
                <a:ea typeface="Consolas"/>
                <a:cs typeface="Consolas"/>
                <a:sym typeface="Consolas"/>
              </a:rPr>
              <a:t>//adjusted line</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b = Integer.parseInt(args[1]); </a:t>
            </a:r>
            <a:r>
              <a:rPr b="0" i="0" lang="en-US" sz="1600" u="none" cap="none" strike="noStrike">
                <a:solidFill>
                  <a:srgbClr val="00B050"/>
                </a:solidFill>
                <a:latin typeface="Consolas"/>
                <a:ea typeface="Consolas"/>
                <a:cs typeface="Consolas"/>
                <a:sym typeface="Consolas"/>
              </a:rPr>
              <a:t>//adjusted line</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System.out.println(“Flipping…”);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temp = a;		      </a:t>
            </a:r>
            <a:endParaRPr b="0" i="0" sz="16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 = b;</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b = temp;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211" name="Google Shape;211;p21"/>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2"/>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1, Expansion 2: Flip Flop - Solution</a:t>
            </a:r>
            <a:endParaRPr/>
          </a:p>
        </p:txBody>
      </p:sp>
      <p:sp>
        <p:nvSpPr>
          <p:cNvPr id="218" name="Google Shape;218;p22"/>
          <p:cNvSpPr txBox="1"/>
          <p:nvPr/>
        </p:nvSpPr>
        <p:spPr>
          <a:xfrm>
            <a:off x="533400" y="1143000"/>
            <a:ext cx="7516800" cy="4886400"/>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0000"/>
              </a:buClr>
              <a:buSzPts val="1600"/>
              <a:buFont typeface="Arial"/>
              <a:buNone/>
            </a:pPr>
            <a:r>
              <a:rPr b="1" i="0" lang="en-US" sz="1600" u="none" cap="none" strike="noStrike">
                <a:solidFill>
                  <a:srgbClr val="00B050"/>
                </a:solidFill>
                <a:latin typeface="Consolas"/>
                <a:ea typeface="Consolas"/>
                <a:cs typeface="Consolas"/>
                <a:sym typeface="Consolas"/>
              </a:rPr>
              <a:t>//Reads two integers from the user and flips them,  //prints the process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FlipFlop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a = Integer.parseInt(args[0]);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b = Integer.parseInt(args[1]);</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System.out.println(“Flipping…”);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temp = a;		      </a:t>
            </a:r>
            <a:endParaRPr b="0" i="0" sz="16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 = b;</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b = temp;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System.out.println(“a: ” + a + ”, b: “ + b);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pic>
        <p:nvPicPr>
          <p:cNvPr id="219" name="Google Shape;219;p22"/>
          <p:cNvPicPr preferRelativeResize="0"/>
          <p:nvPr/>
        </p:nvPicPr>
        <p:blipFill rotWithShape="1">
          <a:blip r:embed="rId3">
            <a:alphaModFix/>
          </a:blip>
          <a:srcRect b="0" l="1176" r="0" t="5677"/>
          <a:stretch/>
        </p:blipFill>
        <p:spPr>
          <a:xfrm>
            <a:off x="1687800" y="5186200"/>
            <a:ext cx="6362400" cy="1250850"/>
          </a:xfrm>
          <a:prstGeom prst="rect">
            <a:avLst/>
          </a:prstGeom>
          <a:noFill/>
          <a:ln>
            <a:noFill/>
          </a:ln>
        </p:spPr>
      </p:pic>
      <p:sp>
        <p:nvSpPr>
          <p:cNvPr id="220" name="Google Shape;220;p22"/>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descr="OPENOAM" id="226" name="Google Shape;226;g283e7562d10_1_10"/>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227" name="Google Shape;227;g283e7562d10_1_10"/>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Type Conversion - Basics</a:t>
            </a:r>
            <a:endParaRPr b="0" i="0" sz="2800" u="none" cap="none" strike="noStrike">
              <a:solidFill>
                <a:schemeClr val="dk1"/>
              </a:solidFill>
              <a:latin typeface="Comic Sans MS"/>
              <a:ea typeface="Comic Sans MS"/>
              <a:cs typeface="Comic Sans MS"/>
              <a:sym typeface="Comic Sans MS"/>
            </a:endParaRPr>
          </a:p>
        </p:txBody>
      </p:sp>
      <p:sp>
        <p:nvSpPr>
          <p:cNvPr id="228" name="Google Shape;228;g283e7562d10_1_10"/>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229" name="Google Shape;229;g283e7562d10_1_10"/>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000" u="none" cap="none" strike="noStrike">
              <a:solidFill>
                <a:srgbClr val="737373"/>
              </a:solidFill>
              <a:latin typeface="Comic Sans MS"/>
              <a:ea typeface="Comic Sans MS"/>
              <a:cs typeface="Comic Sans MS"/>
              <a:sym typeface="Comic Sans MS"/>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230" name="Google Shape;230;g283e7562d10_1_10"/>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31" name="Google Shape;231;g283e7562d10_1_10"/>
          <p:cNvPicPr preferRelativeResize="0"/>
          <p:nvPr/>
        </p:nvPicPr>
        <p:blipFill rotWithShape="1">
          <a:blip r:embed="rId4">
            <a:alphaModFix/>
          </a:blip>
          <a:srcRect b="6059" l="0" r="0" t="0"/>
          <a:stretch/>
        </p:blipFill>
        <p:spPr>
          <a:xfrm>
            <a:off x="2714625" y="3345425"/>
            <a:ext cx="3714750" cy="2505300"/>
          </a:xfrm>
          <a:prstGeom prst="rect">
            <a:avLst/>
          </a:prstGeom>
          <a:noFill/>
          <a:ln>
            <a:noFill/>
          </a:ln>
        </p:spPr>
      </p:pic>
      <p:sp>
        <p:nvSpPr>
          <p:cNvPr id="232" name="Google Shape;232;g283e7562d10_1_10"/>
          <p:cNvSpPr txBox="1"/>
          <p:nvPr/>
        </p:nvSpPr>
        <p:spPr>
          <a:xfrm>
            <a:off x="5824400" y="4888375"/>
            <a:ext cx="597300" cy="3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int</a:t>
            </a:r>
            <a:endParaRPr b="0" i="0" sz="1400" u="none" cap="none" strike="noStrike">
              <a:solidFill>
                <a:srgbClr val="000000"/>
              </a:solidFill>
              <a:latin typeface="Comic Sans MS"/>
              <a:ea typeface="Comic Sans MS"/>
              <a:cs typeface="Comic Sans MS"/>
              <a:sym typeface="Comic Sans MS"/>
            </a:endParaRPr>
          </a:p>
        </p:txBody>
      </p:sp>
      <p:sp>
        <p:nvSpPr>
          <p:cNvPr id="233" name="Google Shape;233;g283e7562d10_1_10"/>
          <p:cNvSpPr txBox="1"/>
          <p:nvPr/>
        </p:nvSpPr>
        <p:spPr>
          <a:xfrm>
            <a:off x="5730050" y="3856575"/>
            <a:ext cx="786000" cy="35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double</a:t>
            </a:r>
            <a:endParaRPr b="0" i="0" sz="14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descr="OPENOAM" id="62" name="Google Shape;62;p2"/>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63" name="Google Shape;63;p2"/>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Administration</a:t>
            </a:r>
            <a:endParaRPr b="0" i="0" sz="2800" u="none" cap="none" strike="noStrike">
              <a:solidFill>
                <a:schemeClr val="dk1"/>
              </a:solidFill>
              <a:latin typeface="Comic Sans MS"/>
              <a:ea typeface="Comic Sans MS"/>
              <a:cs typeface="Comic Sans MS"/>
              <a:sym typeface="Comic Sans MS"/>
            </a:endParaRPr>
          </a:p>
        </p:txBody>
      </p:sp>
      <p:sp>
        <p:nvSpPr>
          <p:cNvPr id="64" name="Google Shape;64;p2"/>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65" name="Google Shape;65;p2"/>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800" u="none" cap="none" strike="noStrike">
              <a:solidFill>
                <a:schemeClr val="dk1"/>
              </a:solidFill>
              <a:latin typeface="Arial"/>
              <a:ea typeface="Arial"/>
              <a:cs typeface="Arial"/>
              <a:sym typeface="Arial"/>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66" name="Google Shape;66;p2"/>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67" name="Google Shape;67;p2"/>
          <p:cNvPicPr preferRelativeResize="0"/>
          <p:nvPr/>
        </p:nvPicPr>
        <p:blipFill rotWithShape="1">
          <a:blip r:embed="rId4">
            <a:alphaModFix/>
          </a:blip>
          <a:srcRect b="0" l="0" r="0" t="0"/>
          <a:stretch/>
        </p:blipFill>
        <p:spPr>
          <a:xfrm>
            <a:off x="2821913" y="2880925"/>
            <a:ext cx="3576375" cy="23842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b="0" i="0" lang="en-US" sz="2400" u="none" cap="none" strike="noStrike">
                <a:solidFill>
                  <a:srgbClr val="663300"/>
                </a:solidFill>
                <a:latin typeface="Arial"/>
                <a:ea typeface="Arial"/>
                <a:cs typeface="Arial"/>
                <a:sym typeface="Arial"/>
              </a:rPr>
              <a:t>Type Conversion – Examples</a:t>
            </a:r>
            <a:endParaRPr/>
          </a:p>
        </p:txBody>
      </p:sp>
      <p:sp>
        <p:nvSpPr>
          <p:cNvPr id="240" name="Google Shape;240;p28"/>
          <p:cNvSpPr txBox="1"/>
          <p:nvPr>
            <p:ph idx="4294967295" type="body"/>
          </p:nvPr>
        </p:nvSpPr>
        <p:spPr>
          <a:xfrm>
            <a:off x="228600" y="838200"/>
            <a:ext cx="8610600" cy="59436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200000"/>
              </a:lnSpc>
              <a:spcBef>
                <a:spcPts val="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int </a:t>
            </a:r>
            <a:r>
              <a:rPr i="0" lang="en-US" sz="1600" u="none" cap="none" strike="noStrike">
                <a:solidFill>
                  <a:srgbClr val="000000"/>
                </a:solidFill>
                <a:latin typeface="Consolas"/>
                <a:ea typeface="Consolas"/>
                <a:cs typeface="Consolas"/>
                <a:sym typeface="Consolas"/>
              </a:rPr>
              <a:t>i = 2 / 4 ;	</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d = 2 / 4;</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d = 2 / 4.0;</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int </a:t>
            </a:r>
            <a:r>
              <a:rPr i="0" lang="en-US" sz="1600" u="none" cap="none" strike="noStrike">
                <a:solidFill>
                  <a:srgbClr val="000000"/>
                </a:solidFill>
                <a:latin typeface="Consolas"/>
                <a:ea typeface="Consolas"/>
                <a:cs typeface="Consolas"/>
                <a:sym typeface="Consolas"/>
              </a:rPr>
              <a:t>i = (</a:t>
            </a: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2 / 4 ;</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d = ((</a:t>
            </a: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)2) / 4;</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d = (</a:t>
            </a: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2 / 4;</a:t>
            </a:r>
            <a:endParaRPr>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Char char="■"/>
            </a:pP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d = (</a:t>
            </a:r>
            <a:r>
              <a:rPr b="1" i="0" lang="en-US" sz="1600" u="none" cap="none" strike="noStrike">
                <a:solidFill>
                  <a:srgbClr val="7F0055"/>
                </a:solidFill>
                <a:latin typeface="Consolas"/>
                <a:ea typeface="Consolas"/>
                <a:cs typeface="Consolas"/>
                <a:sym typeface="Consolas"/>
              </a:rPr>
              <a:t>double</a:t>
            </a:r>
            <a:r>
              <a:rPr i="0" lang="en-US" sz="1600" u="none" cap="none" strike="noStrike">
                <a:solidFill>
                  <a:srgbClr val="000000"/>
                </a:solidFill>
                <a:latin typeface="Consolas"/>
                <a:ea typeface="Consolas"/>
                <a:cs typeface="Consolas"/>
                <a:sym typeface="Consolas"/>
              </a:rPr>
              <a:t>) (2 / 4);</a:t>
            </a:r>
            <a:endParaRPr i="0" sz="1600" u="none" cap="none" strike="noStrike">
              <a:solidFill>
                <a:srgbClr val="000000"/>
              </a:solidFill>
              <a:latin typeface="Consolas"/>
              <a:ea typeface="Consolas"/>
              <a:cs typeface="Consolas"/>
              <a:sym typeface="Consolas"/>
            </a:endParaRPr>
          </a:p>
          <a:p>
            <a:pPr indent="-241300" lvl="0" marL="342900" marR="0" rtl="0" algn="l">
              <a:lnSpc>
                <a:spcPct val="200000"/>
              </a:lnSpc>
              <a:spcBef>
                <a:spcPts val="960"/>
              </a:spcBef>
              <a:spcAft>
                <a:spcPts val="0"/>
              </a:spcAft>
              <a:buClr>
                <a:srgbClr val="006600"/>
              </a:buClr>
              <a:buSzPts val="1600"/>
              <a:buFont typeface="Noto Sans"/>
              <a:buNone/>
            </a:pPr>
            <a:r>
              <a:t/>
            </a:r>
            <a:endParaRPr i="0" sz="1600" u="none" cap="none" strike="noStrike">
              <a:solidFill>
                <a:srgbClr val="000000"/>
              </a:solidFill>
              <a:latin typeface="Consolas"/>
              <a:ea typeface="Consolas"/>
              <a:cs typeface="Consolas"/>
              <a:sym typeface="Consolas"/>
            </a:endParaRPr>
          </a:p>
          <a:p>
            <a:pPr indent="-241300" lvl="0" marL="342900" marR="0" rtl="0" algn="l">
              <a:lnSpc>
                <a:spcPct val="200000"/>
              </a:lnSpc>
              <a:spcBef>
                <a:spcPts val="960"/>
              </a:spcBef>
              <a:spcAft>
                <a:spcPts val="0"/>
              </a:spcAft>
              <a:buClr>
                <a:srgbClr val="006600"/>
              </a:buClr>
              <a:buSzPts val="1600"/>
              <a:buFont typeface="Noto Sans"/>
              <a:buNone/>
            </a:pPr>
            <a:r>
              <a:t/>
            </a:r>
            <a:endParaRPr i="0" sz="1600" u="none" cap="none" strike="noStrike">
              <a:solidFill>
                <a:srgbClr val="000000"/>
              </a:solidFill>
              <a:latin typeface="Consolas"/>
              <a:ea typeface="Consolas"/>
              <a:cs typeface="Consolas"/>
              <a:sym typeface="Consolas"/>
            </a:endParaRPr>
          </a:p>
          <a:p>
            <a:pPr indent="-241300" lvl="0" marL="342900" marR="0" rtl="0" algn="l">
              <a:lnSpc>
                <a:spcPct val="200000"/>
              </a:lnSpc>
              <a:spcBef>
                <a:spcPts val="960"/>
              </a:spcBef>
              <a:spcAft>
                <a:spcPts val="0"/>
              </a:spcAft>
              <a:buClr>
                <a:srgbClr val="006600"/>
              </a:buClr>
              <a:buSzPts val="1600"/>
              <a:buFont typeface="Noto Sans"/>
              <a:buNone/>
            </a:pPr>
            <a:r>
              <a:t/>
            </a:r>
            <a:endParaRPr i="0" sz="1600" u="none" cap="none" strike="noStrike">
              <a:solidFill>
                <a:srgbClr val="000000"/>
              </a:solidFill>
              <a:latin typeface="Consolas"/>
              <a:ea typeface="Consolas"/>
              <a:cs typeface="Consolas"/>
              <a:sym typeface="Consolas"/>
            </a:endParaRPr>
          </a:p>
          <a:p>
            <a:pPr indent="-342900" lvl="0" marL="342900" marR="0" rtl="0" algn="l">
              <a:lnSpc>
                <a:spcPct val="200000"/>
              </a:lnSpc>
              <a:spcBef>
                <a:spcPts val="960"/>
              </a:spcBef>
              <a:spcAft>
                <a:spcPts val="0"/>
              </a:spcAft>
              <a:buClr>
                <a:srgbClr val="006600"/>
              </a:buClr>
              <a:buSzPts val="1600"/>
              <a:buFont typeface="Noto Sans"/>
              <a:buNone/>
            </a:pPr>
            <a:r>
              <a:t/>
            </a:r>
            <a:endParaRPr i="0" sz="1600" u="none" cap="none" strike="noStrike">
              <a:solidFill>
                <a:schemeClr val="dk1"/>
              </a:solidFill>
              <a:latin typeface="Consolas"/>
              <a:ea typeface="Consolas"/>
              <a:cs typeface="Consolas"/>
              <a:sym typeface="Consolas"/>
            </a:endParaRPr>
          </a:p>
        </p:txBody>
      </p:sp>
      <p:sp>
        <p:nvSpPr>
          <p:cNvPr id="241" name="Google Shape;241;p28"/>
          <p:cNvSpPr txBox="1"/>
          <p:nvPr/>
        </p:nvSpPr>
        <p:spPr>
          <a:xfrm>
            <a:off x="5029200" y="771057"/>
            <a:ext cx="3048000" cy="4758900"/>
          </a:xfrm>
          <a:prstGeom prst="rect">
            <a:avLst/>
          </a:prstGeom>
          <a:noFill/>
          <a:ln>
            <a:noFill/>
          </a:ln>
        </p:spPr>
        <p:txBody>
          <a:bodyPr anchorCtr="0" anchor="t" bIns="45700" lIns="91425" spcFirstLastPara="1" rIns="91425" wrap="square" tIns="45700">
            <a:noAutofit/>
          </a:bodyPr>
          <a:lstStyle/>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 i is 0 </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 d is 0.0</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 d is 0.5</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FF0000"/>
                </a:solidFill>
                <a:latin typeface="Consolas"/>
                <a:ea typeface="Consolas"/>
                <a:cs typeface="Consolas"/>
                <a:sym typeface="Consolas"/>
              </a:rPr>
              <a:t>//cannot convert</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//d is 0.5</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//d is 0.5</a:t>
            </a:r>
            <a:endParaRPr b="0" i="0" sz="1400" u="none" cap="none" strike="noStrike">
              <a:solidFill>
                <a:srgbClr val="000000"/>
              </a:solidFill>
              <a:latin typeface="Consolas"/>
              <a:ea typeface="Consolas"/>
              <a:cs typeface="Consolas"/>
              <a:sym typeface="Consolas"/>
            </a:endParaRPr>
          </a:p>
          <a:p>
            <a:pPr indent="0" lvl="0" marL="0" marR="0" rtl="0" algn="l">
              <a:lnSpc>
                <a:spcPct val="229000"/>
              </a:lnSpc>
              <a:spcBef>
                <a:spcPts val="0"/>
              </a:spcBef>
              <a:spcAft>
                <a:spcPts val="0"/>
              </a:spcAft>
              <a:buClr>
                <a:srgbClr val="000000"/>
              </a:buClr>
              <a:buSzPts val="1800"/>
              <a:buFont typeface="Arial"/>
              <a:buNone/>
            </a:pPr>
            <a:r>
              <a:rPr b="0" i="0" lang="en-US" sz="1800" u="none" cap="none" strike="noStrike">
                <a:solidFill>
                  <a:srgbClr val="00B050"/>
                </a:solidFill>
                <a:latin typeface="Consolas"/>
                <a:ea typeface="Consolas"/>
                <a:cs typeface="Consolas"/>
                <a:sym typeface="Consolas"/>
              </a:rPr>
              <a:t>//d is 0.0</a:t>
            </a:r>
            <a:endParaRPr b="0" i="0" sz="1800" u="none" cap="none" strike="noStrike">
              <a:solidFill>
                <a:srgbClr val="00B050"/>
              </a:solidFill>
              <a:latin typeface="Consolas"/>
              <a:ea typeface="Consolas"/>
              <a:cs typeface="Consolas"/>
              <a:sym typeface="Consolas"/>
            </a:endParaRPr>
          </a:p>
        </p:txBody>
      </p:sp>
      <p:sp>
        <p:nvSpPr>
          <p:cNvPr id="242" name="Google Shape;242;p28"/>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xEl>
                                              <p:pRg end="6" st="6"/>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1"/>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2 – Type Conversion</a:t>
            </a:r>
            <a:endParaRPr/>
          </a:p>
        </p:txBody>
      </p:sp>
      <p:sp>
        <p:nvSpPr>
          <p:cNvPr id="249" name="Google Shape;249;p31"/>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As we know when we cast from double to int the value always rounded down, in some cases it would be wise to round to the nearest integer. bigger than 0.5 will rounded up. </a:t>
            </a:r>
            <a:endParaRPr sz="1600"/>
          </a:p>
          <a:p>
            <a:pPr indent="-342900" lvl="0" marL="342900" rtl="0" algn="l">
              <a:lnSpc>
                <a:spcPct val="100000"/>
              </a:lnSpc>
              <a:spcBef>
                <a:spcPts val="960"/>
              </a:spcBef>
              <a:spcAft>
                <a:spcPts val="0"/>
              </a:spcAft>
              <a:buSzPts val="1600"/>
              <a:buChar char="■"/>
            </a:pPr>
            <a:r>
              <a:rPr b="1" lang="en-US" sz="1600" u="sng"/>
              <a:t>Constraint</a:t>
            </a:r>
            <a:r>
              <a:rPr lang="en-US" sz="1600"/>
              <a:t>: for the following question you may not allow to use the Math.round(); and conditions. </a:t>
            </a:r>
            <a:endParaRPr sz="1600"/>
          </a:p>
          <a:p>
            <a:pPr indent="-342900" lvl="0" marL="342900" rtl="0" algn="l">
              <a:lnSpc>
                <a:spcPct val="100000"/>
              </a:lnSpc>
              <a:spcBef>
                <a:spcPts val="960"/>
              </a:spcBef>
              <a:spcAft>
                <a:spcPts val="0"/>
              </a:spcAft>
              <a:buSzPts val="1600"/>
              <a:buChar char="■"/>
            </a:pPr>
            <a:r>
              <a:rPr lang="en-US" sz="1600"/>
              <a:t>Design a program which does the following:</a:t>
            </a:r>
            <a:endParaRPr/>
          </a:p>
          <a:p>
            <a:pPr indent="-330200" lvl="1" marL="914400" marR="0" rtl="0" algn="l">
              <a:lnSpc>
                <a:spcPct val="100000"/>
              </a:lnSpc>
              <a:spcBef>
                <a:spcPts val="960"/>
              </a:spcBef>
              <a:spcAft>
                <a:spcPts val="0"/>
              </a:spcAft>
              <a:buClr>
                <a:srgbClr val="006600"/>
              </a:buClr>
              <a:buSzPts val="1600"/>
              <a:buChar char="●"/>
            </a:pPr>
            <a:r>
              <a:rPr lang="en-US" sz="1600"/>
              <a:t>rounds up if reminder is bigger than 0.5, otherwise round down</a:t>
            </a:r>
            <a:endParaRPr sz="1600"/>
          </a:p>
        </p:txBody>
      </p:sp>
      <p:sp>
        <p:nvSpPr>
          <p:cNvPr id="250" name="Google Shape;250;p31"/>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2"/>
          <p:cNvSpPr txBox="1"/>
          <p:nvPr/>
        </p:nvSpPr>
        <p:spPr>
          <a:xfrm>
            <a:off x="214950" y="833275"/>
            <a:ext cx="8766000" cy="2769959"/>
          </a:xfrm>
          <a:prstGeom prst="rect">
            <a:avLst/>
          </a:prstGeom>
          <a:solidFill>
            <a:srgbClr val="DBD8D8"/>
          </a:solidFill>
          <a:ln cap="flat" cmpd="sng" w="19050">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50000"/>
              </a:lnSpc>
              <a:spcBef>
                <a:spcPts val="0"/>
              </a:spcBef>
              <a:spcAft>
                <a:spcPts val="0"/>
              </a:spcAft>
              <a:buClr>
                <a:srgbClr val="000000"/>
              </a:buClr>
              <a:buSzPts val="1600"/>
              <a:buFont typeface="Arial"/>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Rounding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1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double</a:t>
            </a:r>
            <a:r>
              <a:rPr b="0" i="0" lang="en-US" sz="1600" u="none" cap="none" strike="noStrike">
                <a:solidFill>
                  <a:srgbClr val="000000"/>
                </a:solidFill>
                <a:latin typeface="Consolas"/>
                <a:ea typeface="Consolas"/>
                <a:cs typeface="Consolas"/>
                <a:sym typeface="Consolas"/>
              </a:rPr>
              <a:t> value = Double.parseDouble(args[0]);</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rounded =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(value + 0.5);</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System.out.println("Rounded value of " + value + " is: " + rounded);</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endParaRPr b="0" i="0" sz="1600" u="none" cap="none" strike="noStrike">
              <a:solidFill>
                <a:srgbClr val="000000"/>
              </a:solidFill>
              <a:latin typeface="Consolas"/>
              <a:ea typeface="Consolas"/>
              <a:cs typeface="Consolas"/>
              <a:sym typeface="Consolas"/>
            </a:endParaRPr>
          </a:p>
          <a:p>
            <a:pPr indent="0" lvl="0" marL="0" marR="0" rtl="0" algn="l">
              <a:lnSpc>
                <a:spcPct val="150000"/>
              </a:lnSpc>
              <a:spcBef>
                <a:spcPts val="0"/>
              </a:spcBef>
              <a:spcAft>
                <a:spcPts val="0"/>
              </a:spcAft>
              <a:buClr>
                <a:srgbClr val="000000"/>
              </a:buClr>
              <a:buSzPts val="1600"/>
              <a:buFont typeface="Arial"/>
              <a:buNone/>
            </a:pPr>
            <a:r>
              <a:rPr b="0" i="0" lang="en-US" sz="1600" u="none" cap="none" strike="noStrike">
                <a:solidFill>
                  <a:srgbClr val="000000"/>
                </a:solidFill>
                <a:latin typeface="Arial"/>
                <a:ea typeface="Arial"/>
                <a:cs typeface="Arial"/>
                <a:sym typeface="Arial"/>
              </a:rPr>
              <a:t>}</a:t>
            </a:r>
            <a:endParaRPr b="0" i="0" sz="1600" u="none" cap="none" strike="noStrike">
              <a:solidFill>
                <a:srgbClr val="000000"/>
              </a:solidFill>
              <a:latin typeface="Arial"/>
              <a:ea typeface="Arial"/>
              <a:cs typeface="Arial"/>
              <a:sym typeface="Arial"/>
            </a:endParaRPr>
          </a:p>
        </p:txBody>
      </p:sp>
      <p:sp>
        <p:nvSpPr>
          <p:cNvPr id="257" name="Google Shape;257;p32"/>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258" name="Google Shape;258;p32"/>
          <p:cNvSpPr txBox="1"/>
          <p:nvPr/>
        </p:nvSpPr>
        <p:spPr>
          <a:xfrm>
            <a:off x="76200" y="76200"/>
            <a:ext cx="49539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63300"/>
                </a:solidFill>
                <a:latin typeface="Arial"/>
                <a:ea typeface="Arial"/>
                <a:cs typeface="Arial"/>
                <a:sym typeface="Arial"/>
              </a:rPr>
              <a:t>Question 2 - Solution  </a:t>
            </a:r>
            <a:endParaRPr b="0" i="0" sz="2400" u="none" cap="none" strike="noStrike">
              <a:solidFill>
                <a:srgbClr val="663300"/>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descr="OPENOAM" id="264" name="Google Shape;264;g283e7562d10_1_0"/>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265" name="Google Shape;265;g283e7562d10_1_0"/>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Math Library</a:t>
            </a:r>
            <a:endParaRPr b="0" i="0" sz="2800" u="none" cap="none" strike="noStrike">
              <a:solidFill>
                <a:schemeClr val="dk1"/>
              </a:solidFill>
              <a:latin typeface="Comic Sans MS"/>
              <a:ea typeface="Comic Sans MS"/>
              <a:cs typeface="Comic Sans MS"/>
              <a:sym typeface="Comic Sans MS"/>
            </a:endParaRPr>
          </a:p>
        </p:txBody>
      </p:sp>
      <p:sp>
        <p:nvSpPr>
          <p:cNvPr id="266" name="Google Shape;266;g283e7562d10_1_0"/>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267" name="Google Shape;267;g283e7562d10_1_0"/>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000" u="none" cap="none" strike="noStrike">
              <a:solidFill>
                <a:srgbClr val="737373"/>
              </a:solidFill>
              <a:latin typeface="Comic Sans MS"/>
              <a:ea typeface="Comic Sans MS"/>
              <a:cs typeface="Comic Sans MS"/>
              <a:sym typeface="Comic Sans MS"/>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268" name="Google Shape;268;g283e7562d10_1_0"/>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69" name="Google Shape;269;g283e7562d10_1_0"/>
          <p:cNvPicPr preferRelativeResize="0"/>
          <p:nvPr/>
        </p:nvPicPr>
        <p:blipFill rotWithShape="1">
          <a:blip r:embed="rId4">
            <a:alphaModFix/>
          </a:blip>
          <a:srcRect b="0" l="0" r="0" t="0"/>
          <a:stretch/>
        </p:blipFill>
        <p:spPr>
          <a:xfrm>
            <a:off x="2687289" y="3148800"/>
            <a:ext cx="3693225" cy="2840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3"/>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b="0" i="0" lang="en-US" sz="2400" u="none" cap="none" strike="noStrike">
                <a:solidFill>
                  <a:srgbClr val="663300"/>
                </a:solidFill>
                <a:latin typeface="Arial"/>
                <a:ea typeface="Arial"/>
                <a:cs typeface="Arial"/>
                <a:sym typeface="Arial"/>
              </a:rPr>
              <a:t>Math</a:t>
            </a:r>
            <a:endParaRPr/>
          </a:p>
        </p:txBody>
      </p:sp>
      <p:sp>
        <p:nvSpPr>
          <p:cNvPr id="276" name="Google Shape;276;p33"/>
          <p:cNvSpPr txBox="1"/>
          <p:nvPr>
            <p:ph idx="4294967295" type="body"/>
          </p:nvPr>
        </p:nvSpPr>
        <p:spPr>
          <a:xfrm>
            <a:off x="228600" y="838200"/>
            <a:ext cx="8610600" cy="5551714"/>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The Math library supports a great variety of mathematical operations.</a:t>
            </a:r>
            <a:endParaRPr/>
          </a:p>
          <a:p>
            <a:pPr indent="-342900" lvl="0" marL="3429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For complete information and documentation visit the Java Math API at </a:t>
            </a:r>
            <a:r>
              <a:rPr b="0" i="0" lang="en-US" sz="1600" u="sng" cap="none" strike="noStrike">
                <a:solidFill>
                  <a:schemeClr val="hlink"/>
                </a:solidFill>
                <a:latin typeface="Comic Sans MS"/>
                <a:ea typeface="Comic Sans MS"/>
                <a:cs typeface="Comic Sans MS"/>
                <a:sym typeface="Comic Sans MS"/>
                <a:hlinkClick r:id="rId3"/>
              </a:rPr>
              <a:t>http://docs.oracle.com/javase/8/docs/api/java/lang/Math.html</a:t>
            </a:r>
            <a:endParaRPr b="0" i="0" sz="1600" u="none" cap="none" strike="noStrike">
              <a:solidFill>
                <a:srgbClr val="000000"/>
              </a:solidFill>
              <a:latin typeface="Comic Sans MS"/>
              <a:ea typeface="Comic Sans MS"/>
              <a:cs typeface="Comic Sans MS"/>
              <a:sym typeface="Comic Sans MS"/>
            </a:endParaRPr>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
        <p:nvSpPr>
          <p:cNvPr id="277" name="Google Shape;277;p33"/>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4"/>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3 – Math</a:t>
            </a:r>
            <a:endParaRPr/>
          </a:p>
        </p:txBody>
      </p:sp>
      <p:sp>
        <p:nvSpPr>
          <p:cNvPr id="284" name="Google Shape;284;p34"/>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Design a program which does the following:</a:t>
            </a:r>
            <a:endParaRPr/>
          </a:p>
          <a:p>
            <a:pPr indent="-330200" lvl="1" marL="914400" marR="0" rtl="0" algn="l">
              <a:lnSpc>
                <a:spcPct val="100000"/>
              </a:lnSpc>
              <a:spcBef>
                <a:spcPts val="960"/>
              </a:spcBef>
              <a:spcAft>
                <a:spcPts val="0"/>
              </a:spcAft>
              <a:buClr>
                <a:srgbClr val="006600"/>
              </a:buClr>
              <a:buSzPts val="1600"/>
              <a:buChar char="●"/>
            </a:pPr>
            <a:r>
              <a:rPr lang="en-US" sz="1600"/>
              <a:t>Receives a couple of ints from the user.</a:t>
            </a:r>
            <a:endParaRPr sz="1600"/>
          </a:p>
          <a:p>
            <a:pPr indent="-330200" lvl="2" marL="1371600" marR="0" rtl="0" algn="l">
              <a:lnSpc>
                <a:spcPct val="100000"/>
              </a:lnSpc>
              <a:spcBef>
                <a:spcPts val="960"/>
              </a:spcBef>
              <a:spcAft>
                <a:spcPts val="0"/>
              </a:spcAft>
              <a:buClr>
                <a:srgbClr val="006600"/>
              </a:buClr>
              <a:buSzPts val="1600"/>
              <a:buChar char="❑"/>
            </a:pPr>
            <a:r>
              <a:rPr lang="en-US" sz="1600"/>
              <a:t>You may assume positive the input is Positive </a:t>
            </a:r>
            <a:endParaRPr sz="1600"/>
          </a:p>
          <a:p>
            <a:pPr indent="-330200" lvl="1" marL="914400" marR="0" rtl="0" algn="l">
              <a:lnSpc>
                <a:spcPct val="100000"/>
              </a:lnSpc>
              <a:spcBef>
                <a:spcPts val="960"/>
              </a:spcBef>
              <a:spcAft>
                <a:spcPts val="0"/>
              </a:spcAft>
              <a:buClr>
                <a:srgbClr val="006600"/>
              </a:buClr>
              <a:buSzPts val="1600"/>
              <a:buChar char="●"/>
            </a:pPr>
            <a:r>
              <a:rPr lang="en-US" sz="1600"/>
              <a:t>Calculates the length of the hypotenuse in a right triangle assuming both ints are the other sides.</a:t>
            </a:r>
            <a:endParaRPr sz="1600"/>
          </a:p>
          <a:p>
            <a:pPr indent="-330200" lvl="1" marL="914400" marR="0" rtl="0" algn="l">
              <a:lnSpc>
                <a:spcPct val="100000"/>
              </a:lnSpc>
              <a:spcBef>
                <a:spcPts val="960"/>
              </a:spcBef>
              <a:spcAft>
                <a:spcPts val="0"/>
              </a:spcAft>
              <a:buClr>
                <a:srgbClr val="006600"/>
              </a:buClr>
              <a:buSzPts val="1600"/>
              <a:buChar char="●"/>
            </a:pPr>
            <a:r>
              <a:rPr lang="en-US" sz="1600"/>
              <a:t>Returns the calculated hypotenuse value.</a:t>
            </a:r>
            <a:endParaRPr sz="1600"/>
          </a:p>
          <a:p>
            <a:pPr indent="0" lvl="0" marL="0" marR="0" rtl="0" algn="l">
              <a:lnSpc>
                <a:spcPct val="100000"/>
              </a:lnSpc>
              <a:spcBef>
                <a:spcPts val="960"/>
              </a:spcBef>
              <a:spcAft>
                <a:spcPts val="0"/>
              </a:spcAft>
              <a:buSzPts val="1800"/>
              <a:buNone/>
            </a:pPr>
            <a:r>
              <a:t/>
            </a:r>
            <a:endParaRPr sz="1600"/>
          </a:p>
          <a:p>
            <a:pPr indent="-330200" lvl="1" marL="914400" rtl="0" algn="l">
              <a:lnSpc>
                <a:spcPct val="100000"/>
              </a:lnSpc>
              <a:spcBef>
                <a:spcPts val="960"/>
              </a:spcBef>
              <a:spcAft>
                <a:spcPts val="0"/>
              </a:spcAft>
              <a:buClr>
                <a:srgbClr val="006600"/>
              </a:buClr>
              <a:buSzPts val="1600"/>
              <a:buChar char="●"/>
            </a:pPr>
            <a:r>
              <a:rPr lang="en-US" sz="1600" u="sng"/>
              <a:t>Reminder</a:t>
            </a:r>
            <a:r>
              <a:rPr lang="en-US" sz="1600"/>
              <a:t>: a^2 + b^2 = c^2</a:t>
            </a:r>
            <a:endParaRPr sz="1600"/>
          </a:p>
        </p:txBody>
      </p:sp>
      <p:sp>
        <p:nvSpPr>
          <p:cNvPr id="285" name="Google Shape;285;p34"/>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286" name="Google Shape;286;p34"/>
          <p:cNvPicPr preferRelativeResize="0"/>
          <p:nvPr/>
        </p:nvPicPr>
        <p:blipFill rotWithShape="1">
          <a:blip r:embed="rId3">
            <a:alphaModFix/>
          </a:blip>
          <a:srcRect b="0" l="0" r="0" t="0"/>
          <a:stretch/>
        </p:blipFill>
        <p:spPr>
          <a:xfrm>
            <a:off x="4572000" y="3239675"/>
            <a:ext cx="3406590" cy="28956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5"/>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3 - Solution  </a:t>
            </a:r>
            <a:endParaRPr/>
          </a:p>
        </p:txBody>
      </p:sp>
      <p:sp>
        <p:nvSpPr>
          <p:cNvPr id="293" name="Google Shape;293;p35"/>
          <p:cNvSpPr txBox="1"/>
          <p:nvPr>
            <p:ph idx="4294967295" type="body"/>
          </p:nvPr>
        </p:nvSpPr>
        <p:spPr>
          <a:xfrm>
            <a:off x="228600" y="838200"/>
            <a:ext cx="8610600" cy="2743200"/>
          </a:xfrm>
          <a:prstGeom prst="rect">
            <a:avLst/>
          </a:prstGeom>
          <a:noFill/>
          <a:ln>
            <a:noFill/>
          </a:ln>
        </p:spPr>
        <p:txBody>
          <a:bodyPr anchorCtr="0" anchor="t" bIns="46025" lIns="92075" spcFirstLastPara="1" rIns="92075" wrap="square" tIns="46025">
            <a:noAutofit/>
          </a:bodyPr>
          <a:lstStyle/>
          <a:p>
            <a:pPr indent="-285750" lvl="1" marL="742950" rtl="0" algn="l">
              <a:lnSpc>
                <a:spcPct val="100000"/>
              </a:lnSpc>
              <a:spcBef>
                <a:spcPts val="0"/>
              </a:spcBef>
              <a:spcAft>
                <a:spcPts val="0"/>
              </a:spcAft>
              <a:buSzPts val="1200"/>
              <a:buNone/>
            </a:pPr>
            <a:r>
              <a:t/>
            </a:r>
            <a:endParaRPr sz="1600"/>
          </a:p>
          <a:p>
            <a:pPr indent="-342900" lvl="0" marL="342900" rtl="0" algn="l">
              <a:lnSpc>
                <a:spcPct val="100000"/>
              </a:lnSpc>
              <a:spcBef>
                <a:spcPts val="960"/>
              </a:spcBef>
              <a:spcAft>
                <a:spcPts val="0"/>
              </a:spcAft>
              <a:buSzPts val="1600"/>
              <a:buFont typeface="Noto Sans"/>
              <a:buNone/>
            </a:pPr>
            <a:r>
              <a:t/>
            </a:r>
            <a:endParaRPr sz="1600"/>
          </a:p>
        </p:txBody>
      </p:sp>
      <p:sp>
        <p:nvSpPr>
          <p:cNvPr id="294" name="Google Shape;294;p35"/>
          <p:cNvSpPr txBox="1"/>
          <p:nvPr/>
        </p:nvSpPr>
        <p:spPr>
          <a:xfrm>
            <a:off x="228599" y="838201"/>
            <a:ext cx="6945923" cy="4108938"/>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 class </a:t>
            </a:r>
            <a:r>
              <a:rPr b="0" i="0" lang="en-US" sz="1600" u="none" cap="none" strike="noStrike">
                <a:solidFill>
                  <a:schemeClr val="dk1"/>
                </a:solidFill>
                <a:latin typeface="Consolas"/>
                <a:ea typeface="Consolas"/>
                <a:cs typeface="Consolas"/>
                <a:sym typeface="Consolas"/>
              </a:rPr>
              <a:t>PythagoreanTheorem {</a:t>
            </a:r>
            <a:endParaRPr b="1" i="0" sz="1600" u="none" cap="none" strike="noStrike">
              <a:solidFill>
                <a:srgbClr val="7F0055"/>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chemeClr val="dk1"/>
                </a:solidFill>
                <a:latin typeface="Consolas"/>
                <a:ea typeface="Consolas"/>
                <a:cs typeface="Consolas"/>
                <a:sym typeface="Consolas"/>
              </a:rPr>
              <a:t> main(String[] args){</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a = Integer.parseInt(args[0]);</a:t>
            </a:r>
            <a:endParaRPr b="0" i="0" sz="1600" u="none" cap="none" strike="noStrike">
              <a:solidFill>
                <a:schemeClr val="dk1"/>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b = Integer.parseInt(args[1]);</a:t>
            </a:r>
            <a:endParaRPr b="0" i="0" sz="1600" u="none" cap="none" strike="noStrike">
              <a:solidFill>
                <a:schemeClr val="dk1"/>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aSquared =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Math.pow(a, 2);</a:t>
            </a:r>
            <a:endParaRPr b="0" i="0" sz="1600" u="none" cap="none" strike="noStrike">
              <a:solidFill>
                <a:schemeClr val="dk1"/>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bSquared =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Math.pow(b, 2);</a:t>
            </a:r>
            <a:endParaRPr b="1" i="0" sz="1600" u="none" cap="none" strike="noStrike">
              <a:solidFill>
                <a:srgbClr val="7F0055"/>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cSquared = aSquared + bSquared;</a:t>
            </a:r>
            <a:endParaRPr b="0" i="0" sz="1600" u="none" cap="none" strike="noStrike">
              <a:solidFill>
                <a:schemeClr val="dk1"/>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double</a:t>
            </a:r>
            <a:r>
              <a:rPr b="0" i="0" lang="en-US" sz="1600" u="none" cap="none" strike="noStrike">
                <a:solidFill>
                  <a:schemeClr val="dk1"/>
                </a:solidFill>
                <a:latin typeface="Consolas"/>
                <a:ea typeface="Consolas"/>
                <a:cs typeface="Consolas"/>
                <a:sym typeface="Consolas"/>
              </a:rPr>
              <a:t> c = Math.sqrt(cSquared);</a:t>
            </a:r>
            <a:endParaRPr b="0" i="0" sz="1600" u="none" cap="none" strike="noStrike">
              <a:solidFill>
                <a:schemeClr val="dk1"/>
              </a:solidFill>
              <a:latin typeface="Consolas"/>
              <a:ea typeface="Consolas"/>
              <a:cs typeface="Consolas"/>
              <a:sym typeface="Consolas"/>
            </a:endParaRPr>
          </a:p>
          <a:p>
            <a:pPr indent="-342900" lvl="0" marL="1714500" marR="0" rtl="0" algn="l">
              <a:lnSpc>
                <a:spcPct val="90000"/>
              </a:lnSpc>
              <a:spcBef>
                <a:spcPts val="108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System.out.println("c : = " + c);</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rgbClr val="00B050"/>
                </a:solidFill>
                <a:latin typeface="Consolas"/>
                <a:ea typeface="Consolas"/>
                <a:cs typeface="Consolas"/>
                <a:sym typeface="Consolas"/>
              </a:rPr>
              <a:t>		</a:t>
            </a: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295" name="Google Shape;295;p35"/>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6"/>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4 – Math</a:t>
            </a:r>
            <a:endParaRPr/>
          </a:p>
        </p:txBody>
      </p:sp>
      <p:sp>
        <p:nvSpPr>
          <p:cNvPr id="302" name="Google Shape;302;p36"/>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Design a program which does the following:</a:t>
            </a:r>
            <a:endParaRPr/>
          </a:p>
          <a:p>
            <a:pPr indent="-330200" lvl="1" marL="914400" marR="0" rtl="0" algn="l">
              <a:lnSpc>
                <a:spcPct val="100000"/>
              </a:lnSpc>
              <a:spcBef>
                <a:spcPts val="960"/>
              </a:spcBef>
              <a:spcAft>
                <a:spcPts val="0"/>
              </a:spcAft>
              <a:buClr>
                <a:srgbClr val="006600"/>
              </a:buClr>
              <a:buSzPts val="1600"/>
              <a:buChar char="●"/>
            </a:pPr>
            <a:r>
              <a:rPr lang="en-US" sz="1600"/>
              <a:t>Receives a single of int from the user. </a:t>
            </a:r>
            <a:endParaRPr sz="1600"/>
          </a:p>
          <a:p>
            <a:pPr indent="-330200" lvl="2" marL="1371600" marR="0" rtl="0" algn="l">
              <a:lnSpc>
                <a:spcPct val="100000"/>
              </a:lnSpc>
              <a:spcBef>
                <a:spcPts val="960"/>
              </a:spcBef>
              <a:spcAft>
                <a:spcPts val="0"/>
              </a:spcAft>
              <a:buClr>
                <a:srgbClr val="006600"/>
              </a:buClr>
              <a:buSzPts val="1600"/>
              <a:buChar char="❑"/>
            </a:pPr>
            <a:r>
              <a:rPr lang="en-US" sz="1600"/>
              <a:t>if negative turn into positive (dont need if)</a:t>
            </a:r>
            <a:endParaRPr sz="1600"/>
          </a:p>
          <a:p>
            <a:pPr indent="-330200" lvl="2" marL="1371600" marR="0" rtl="0" algn="l">
              <a:lnSpc>
                <a:spcPct val="100000"/>
              </a:lnSpc>
              <a:spcBef>
                <a:spcPts val="960"/>
              </a:spcBef>
              <a:spcAft>
                <a:spcPts val="0"/>
              </a:spcAft>
              <a:buClr>
                <a:srgbClr val="006600"/>
              </a:buClr>
              <a:buSzPts val="1600"/>
              <a:buChar char="❑"/>
            </a:pPr>
            <a:r>
              <a:rPr lang="en-US" sz="1600"/>
              <a:t>the value represent the radius of a some circle (π * radius^2)</a:t>
            </a:r>
            <a:endParaRPr sz="1600"/>
          </a:p>
          <a:p>
            <a:pPr indent="-330200" lvl="1" marL="914400" marR="0" rtl="0" algn="l">
              <a:lnSpc>
                <a:spcPct val="100000"/>
              </a:lnSpc>
              <a:spcBef>
                <a:spcPts val="960"/>
              </a:spcBef>
              <a:spcAft>
                <a:spcPts val="0"/>
              </a:spcAft>
              <a:buClr>
                <a:srgbClr val="006600"/>
              </a:buClr>
              <a:buSzPts val="1600"/>
              <a:buChar char="●"/>
            </a:pPr>
            <a:r>
              <a:rPr lang="en-US" sz="1600"/>
              <a:t>The program prints the area of a circle with the radius. </a:t>
            </a:r>
            <a:endParaRPr sz="1600">
              <a:solidFill>
                <a:srgbClr val="00B050"/>
              </a:solidFill>
            </a:endParaRPr>
          </a:p>
        </p:txBody>
      </p:sp>
      <p:sp>
        <p:nvSpPr>
          <p:cNvPr id="303" name="Google Shape;303;p36"/>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04" name="Google Shape;304;p36"/>
          <p:cNvSpPr txBox="1"/>
          <p:nvPr/>
        </p:nvSpPr>
        <p:spPr>
          <a:xfrm>
            <a:off x="1223100" y="3325750"/>
            <a:ext cx="6087900" cy="1848000"/>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 class </a:t>
            </a:r>
            <a:r>
              <a:rPr b="0" i="0" lang="en-US" sz="1600" u="none" cap="none" strike="noStrike">
                <a:solidFill>
                  <a:schemeClr val="dk1"/>
                </a:solidFill>
                <a:latin typeface="Consolas"/>
                <a:ea typeface="Consolas"/>
                <a:cs typeface="Consolas"/>
                <a:sym typeface="Consolas"/>
              </a:rPr>
              <a:t>CircleArea {</a:t>
            </a:r>
            <a:endParaRPr b="1" i="0" sz="1600" u="none" cap="none" strike="noStrike">
              <a:solidFill>
                <a:srgbClr val="7F0055"/>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chemeClr val="dk1"/>
                </a:solidFill>
                <a:latin typeface="Consolas"/>
                <a:ea typeface="Consolas"/>
                <a:cs typeface="Consolas"/>
                <a:sym typeface="Consolas"/>
              </a:rPr>
              <a:t> main(String[] args){</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1" i="0" lang="en-US" sz="1600" u="none" cap="none" strike="noStrike">
                <a:solidFill>
                  <a:srgbClr val="00B050"/>
                </a:solidFill>
                <a:latin typeface="Consolas"/>
                <a:ea typeface="Consolas"/>
                <a:cs typeface="Consolas"/>
                <a:sym typeface="Consolas"/>
              </a:rPr>
              <a:t>			// Your code here</a:t>
            </a:r>
            <a:r>
              <a:rPr b="0" i="0" lang="en-US" sz="1600" u="none" cap="none" strike="noStrike">
                <a:solidFill>
                  <a:srgbClr val="00B050"/>
                </a:solidFill>
                <a:latin typeface="Consolas"/>
                <a:ea typeface="Consolas"/>
                <a:cs typeface="Consolas"/>
                <a:sym typeface="Consolas"/>
              </a:rPr>
              <a:t> </a:t>
            </a:r>
            <a:r>
              <a:rPr b="0" i="0" lang="en-US" sz="1600" u="none" cap="none" strike="noStrike">
                <a:solidFill>
                  <a:schemeClr val="dk1"/>
                </a:solidFill>
                <a:latin typeface="Consolas"/>
                <a:ea typeface="Consolas"/>
                <a:cs typeface="Consolas"/>
                <a:sym typeface="Consolas"/>
              </a:rPr>
              <a:t>	</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rgbClr val="00B050"/>
                </a:solidFill>
                <a:latin typeface="Consolas"/>
                <a:ea typeface="Consolas"/>
                <a:cs typeface="Consolas"/>
                <a:sym typeface="Consolas"/>
              </a:rPr>
              <a:t>			</a:t>
            </a: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7"/>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4 - Solution </a:t>
            </a:r>
            <a:endParaRPr/>
          </a:p>
        </p:txBody>
      </p:sp>
      <p:sp>
        <p:nvSpPr>
          <p:cNvPr id="311" name="Google Shape;311;p37"/>
          <p:cNvSpPr txBox="1"/>
          <p:nvPr>
            <p:ph idx="4294967295" type="body"/>
          </p:nvPr>
        </p:nvSpPr>
        <p:spPr>
          <a:xfrm>
            <a:off x="228600" y="838200"/>
            <a:ext cx="8610600" cy="2743200"/>
          </a:xfrm>
          <a:prstGeom prst="rect">
            <a:avLst/>
          </a:prstGeom>
          <a:noFill/>
          <a:ln>
            <a:noFill/>
          </a:ln>
        </p:spPr>
        <p:txBody>
          <a:bodyPr anchorCtr="0" anchor="t" bIns="46025" lIns="92075" spcFirstLastPara="1" rIns="92075" wrap="square" tIns="46025">
            <a:noAutofit/>
          </a:bodyPr>
          <a:lstStyle/>
          <a:p>
            <a:pPr indent="-285750" lvl="1" marL="742950" rtl="0" algn="l">
              <a:lnSpc>
                <a:spcPct val="100000"/>
              </a:lnSpc>
              <a:spcBef>
                <a:spcPts val="0"/>
              </a:spcBef>
              <a:spcAft>
                <a:spcPts val="0"/>
              </a:spcAft>
              <a:buSzPts val="1200"/>
              <a:buNone/>
            </a:pPr>
            <a:r>
              <a:t/>
            </a:r>
            <a:endParaRPr sz="1600"/>
          </a:p>
          <a:p>
            <a:pPr indent="-342900" lvl="0" marL="342900" rtl="0" algn="l">
              <a:lnSpc>
                <a:spcPct val="100000"/>
              </a:lnSpc>
              <a:spcBef>
                <a:spcPts val="960"/>
              </a:spcBef>
              <a:spcAft>
                <a:spcPts val="0"/>
              </a:spcAft>
              <a:buSzPts val="1600"/>
              <a:buFont typeface="Noto Sans"/>
              <a:buNone/>
            </a:pPr>
            <a:r>
              <a:t/>
            </a:r>
            <a:endParaRPr sz="1600"/>
          </a:p>
        </p:txBody>
      </p:sp>
      <p:sp>
        <p:nvSpPr>
          <p:cNvPr id="312" name="Google Shape;312;p37"/>
          <p:cNvSpPr txBox="1"/>
          <p:nvPr/>
        </p:nvSpPr>
        <p:spPr>
          <a:xfrm>
            <a:off x="533400" y="1143000"/>
            <a:ext cx="8074500" cy="3323492"/>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342900" lvl="0" marL="3429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 class </a:t>
            </a:r>
            <a:r>
              <a:rPr b="0" i="0" lang="en-US" sz="1600" u="none" cap="none" strike="noStrike">
                <a:solidFill>
                  <a:schemeClr val="dk1"/>
                </a:solidFill>
                <a:latin typeface="Consolas"/>
                <a:ea typeface="Consolas"/>
                <a:cs typeface="Consolas"/>
                <a:sym typeface="Consolas"/>
              </a:rPr>
              <a:t>CircleArea {</a:t>
            </a:r>
            <a:endParaRPr b="1" i="0" sz="1600" u="none" cap="none" strike="noStrike">
              <a:solidFill>
                <a:srgbClr val="7F0055"/>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1" i="0" lang="en-US" sz="1600" u="none" cap="none" strike="noStrike">
                <a:solidFill>
                  <a:srgbClr val="7F0055"/>
                </a:solidFill>
                <a:latin typeface="Consolas"/>
                <a:ea typeface="Consolas"/>
                <a:cs typeface="Consolas"/>
                <a:sym typeface="Consolas"/>
              </a:rPr>
              <a:t>		public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chemeClr val="dk1"/>
                </a:solidFill>
                <a:latin typeface="Consolas"/>
                <a:ea typeface="Consolas"/>
                <a:cs typeface="Consolas"/>
                <a:sym typeface="Consolas"/>
              </a:rPr>
              <a:t> main(String[] args){</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input = Integer.parseInt(args[0]);</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chemeClr val="dk1"/>
                </a:solidFill>
                <a:latin typeface="Consolas"/>
                <a:ea typeface="Consolas"/>
                <a:cs typeface="Consolas"/>
                <a:sym typeface="Consolas"/>
              </a:rPr>
              <a:t> radius = Math.abs(input);</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double</a:t>
            </a:r>
            <a:r>
              <a:rPr b="0" i="0" lang="en-US" sz="1600" u="none" cap="none" strike="noStrike">
                <a:solidFill>
                  <a:schemeClr val="dk1"/>
                </a:solidFill>
                <a:latin typeface="Consolas"/>
                <a:ea typeface="Consolas"/>
                <a:cs typeface="Consolas"/>
                <a:sym typeface="Consolas"/>
              </a:rPr>
              <a:t> area = Math.PI * Math.pow(radius, 2);</a:t>
            </a:r>
            <a:endParaRPr b="0" i="0" sz="1600" u="none" cap="none" strike="noStrike">
              <a:solidFill>
                <a:schemeClr val="dk1"/>
              </a:solidFill>
              <a:latin typeface="Consolas"/>
              <a:ea typeface="Consolas"/>
              <a:cs typeface="Consolas"/>
              <a:sym typeface="Consolas"/>
            </a:endParaRPr>
          </a:p>
          <a:p>
            <a:pPr indent="-342900" lvl="0" marL="800100" marR="0" rtl="0" algn="l">
              <a:lnSpc>
                <a:spcPct val="90000"/>
              </a:lnSpc>
              <a:spcBef>
                <a:spcPts val="96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        System.out.println("Radius: "+radius +" , Area: " + area);</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rgbClr val="00B050"/>
                </a:solidFill>
                <a:latin typeface="Consolas"/>
                <a:ea typeface="Consolas"/>
                <a:cs typeface="Consolas"/>
                <a:sym typeface="Consolas"/>
              </a:rPr>
              <a:t>	</a:t>
            </a: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342900" lvl="0" marL="342900" marR="0" rtl="0" algn="l">
              <a:lnSpc>
                <a:spcPct val="90000"/>
              </a:lnSpc>
              <a:spcBef>
                <a:spcPts val="1080"/>
              </a:spcBef>
              <a:spcAft>
                <a:spcPts val="0"/>
              </a:spcAft>
              <a:buClr>
                <a:schemeClr val="dk1"/>
              </a:buClr>
              <a:buSzPts val="1100"/>
              <a:buFont typeface="Arial"/>
              <a:buNone/>
            </a:pPr>
            <a:r>
              <a:rPr b="0" i="0" lang="en-US" sz="1600" u="none" cap="none" strike="noStrike">
                <a:solidFill>
                  <a:schemeClr val="dk1"/>
                </a:solidFill>
                <a:latin typeface="Consolas"/>
                <a:ea typeface="Consolas"/>
                <a:cs typeface="Consolas"/>
                <a:sym typeface="Consolas"/>
              </a:rPr>
              <a:t>}</a:t>
            </a:r>
            <a:endParaRPr b="0" i="0" sz="16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nsolas"/>
              <a:ea typeface="Consolas"/>
              <a:cs typeface="Consolas"/>
              <a:sym typeface="Consolas"/>
            </a:endParaRPr>
          </a:p>
        </p:txBody>
      </p:sp>
      <p:sp>
        <p:nvSpPr>
          <p:cNvPr id="313" name="Google Shape;313;p37"/>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8"/>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5 - Dice Roll </a:t>
            </a:r>
            <a:endParaRPr/>
          </a:p>
        </p:txBody>
      </p:sp>
      <p:sp>
        <p:nvSpPr>
          <p:cNvPr id="320" name="Google Shape;320;p38"/>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Many board games have an element of dice roll. a fair 6-sided dice have the numbers between 1 and 6 (included). </a:t>
            </a:r>
            <a:endParaRPr sz="1600"/>
          </a:p>
          <a:p>
            <a:pPr indent="-342900" lvl="0" marL="342900" rtl="0" algn="l">
              <a:lnSpc>
                <a:spcPct val="100000"/>
              </a:lnSpc>
              <a:spcBef>
                <a:spcPts val="960"/>
              </a:spcBef>
              <a:spcAft>
                <a:spcPts val="0"/>
              </a:spcAft>
              <a:buSzPts val="1600"/>
              <a:buChar char="■"/>
            </a:pPr>
            <a:r>
              <a:rPr lang="en-US" sz="1600"/>
              <a:t>Design a Java program that simulates the roll of a six-sided dice. </a:t>
            </a:r>
            <a:endParaRPr sz="1600"/>
          </a:p>
          <a:p>
            <a:pPr indent="-330200" lvl="1" marL="914400" marR="0" rtl="0" algn="l">
              <a:lnSpc>
                <a:spcPct val="100000"/>
              </a:lnSpc>
              <a:spcBef>
                <a:spcPts val="960"/>
              </a:spcBef>
              <a:spcAft>
                <a:spcPts val="0"/>
              </a:spcAft>
              <a:buClr>
                <a:srgbClr val="006600"/>
              </a:buClr>
              <a:buSzPts val="1600"/>
              <a:buChar char="●"/>
            </a:pPr>
            <a:r>
              <a:rPr lang="en-US" sz="1600"/>
              <a:t>when executed, the program should generate a random number between 1 and 6 (inclusive) to represent the outcome of a dice roll. Display the result to the user.</a:t>
            </a:r>
            <a:endParaRPr sz="1600"/>
          </a:p>
          <a:p>
            <a:pPr indent="-330200" lvl="1" marL="914400" marR="0" rtl="0" algn="l">
              <a:lnSpc>
                <a:spcPct val="100000"/>
              </a:lnSpc>
              <a:spcBef>
                <a:spcPts val="960"/>
              </a:spcBef>
              <a:spcAft>
                <a:spcPts val="0"/>
              </a:spcAft>
              <a:buClr>
                <a:srgbClr val="006600"/>
              </a:buClr>
              <a:buSzPts val="1600"/>
              <a:buChar char="●"/>
            </a:pPr>
            <a:r>
              <a:rPr lang="en-US" sz="1600"/>
              <a:t>Ensure that each number between 1 and 6 has an equal chance (as possible) of being rolled (AKA fair 6-sided dice). You may use Math library freely in the solution.</a:t>
            </a:r>
            <a:endParaRPr sz="1600"/>
          </a:p>
          <a:p>
            <a:pPr indent="-342900" lvl="0" marL="342900" rtl="0" algn="l">
              <a:lnSpc>
                <a:spcPct val="100000"/>
              </a:lnSpc>
              <a:spcBef>
                <a:spcPts val="960"/>
              </a:spcBef>
              <a:spcAft>
                <a:spcPts val="0"/>
              </a:spcAft>
              <a:buSzPts val="1600"/>
              <a:buChar char="■"/>
            </a:pPr>
            <a:r>
              <a:rPr lang="en-US" sz="1600"/>
              <a:t>That sounds like a complicated problem, how to approach the problem?</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p:txBody>
      </p:sp>
      <p:sp>
        <p:nvSpPr>
          <p:cNvPr id="321" name="Google Shape;321;p38"/>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22" name="Google Shape;322;p38"/>
          <p:cNvPicPr preferRelativeResize="0"/>
          <p:nvPr/>
        </p:nvPicPr>
        <p:blipFill rotWithShape="1">
          <a:blip r:embed="rId3">
            <a:alphaModFix/>
          </a:blip>
          <a:srcRect b="0" l="0" r="7950" t="0"/>
          <a:stretch/>
        </p:blipFill>
        <p:spPr>
          <a:xfrm>
            <a:off x="2256525" y="3955125"/>
            <a:ext cx="2209450" cy="22764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3"/>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Before We Start</a:t>
            </a:r>
            <a:endParaRPr/>
          </a:p>
        </p:txBody>
      </p:sp>
      <p:sp>
        <p:nvSpPr>
          <p:cNvPr id="74" name="Google Shape;74;p3"/>
          <p:cNvSpPr txBox="1"/>
          <p:nvPr>
            <p:ph idx="4294967295" type="body"/>
          </p:nvPr>
        </p:nvSpPr>
        <p:spPr>
          <a:xfrm>
            <a:off x="228600" y="838200"/>
            <a:ext cx="8610600" cy="44094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lang="en-US" sz="1600"/>
              <a:t>Make sure to be updated in the Moodle Forum</a:t>
            </a:r>
            <a:endParaRPr/>
          </a:p>
          <a:p>
            <a:pPr indent="-301625" lvl="1" marL="742950" marR="0" rtl="0" algn="l">
              <a:lnSpc>
                <a:spcPct val="100000"/>
              </a:lnSpc>
              <a:spcBef>
                <a:spcPts val="960"/>
              </a:spcBef>
              <a:spcAft>
                <a:spcPts val="0"/>
              </a:spcAft>
              <a:buClr>
                <a:srgbClr val="006600"/>
              </a:buClr>
              <a:buSzPts val="1600"/>
              <a:buFont typeface="Noto Sans"/>
              <a:buChar char="●"/>
            </a:pPr>
            <a:r>
              <a:rPr lang="en-US" sz="1600"/>
              <a:t>The forum is conducted in English</a:t>
            </a:r>
            <a:endParaRPr/>
          </a:p>
          <a:p>
            <a:pPr indent="-342900" lvl="0" marL="342900" marR="0" rtl="0" algn="l">
              <a:lnSpc>
                <a:spcPct val="100000"/>
              </a:lnSpc>
              <a:spcBef>
                <a:spcPts val="960"/>
              </a:spcBef>
              <a:spcAft>
                <a:spcPts val="0"/>
              </a:spcAft>
              <a:buClr>
                <a:srgbClr val="006600"/>
              </a:buClr>
              <a:buSzPts val="1600"/>
              <a:buFont typeface="Noto Sans"/>
              <a:buChar char="■"/>
            </a:pPr>
            <a:r>
              <a:rPr lang="en-US" sz="1600"/>
              <a:t>Read the “Java safe landing tutorial” in Moodle and install Java on your computer.</a:t>
            </a:r>
            <a:endParaRPr sz="1600"/>
          </a:p>
          <a:p>
            <a:pPr indent="-342900" lvl="0" marL="342900" marR="0" rtl="0" algn="l">
              <a:lnSpc>
                <a:spcPct val="100000"/>
              </a:lnSpc>
              <a:spcBef>
                <a:spcPts val="960"/>
              </a:spcBef>
              <a:spcAft>
                <a:spcPts val="0"/>
              </a:spcAft>
              <a:buClr>
                <a:srgbClr val="006600"/>
              </a:buClr>
              <a:buSzPts val="1600"/>
              <a:buFont typeface="Noto Sans"/>
              <a:buChar char="■"/>
            </a:pPr>
            <a:r>
              <a:rPr lang="en-US" sz="1600"/>
              <a:t>Runi labs also have Java installed if you prefer to work here.</a:t>
            </a:r>
            <a:endParaRPr sz="1600"/>
          </a:p>
          <a:p>
            <a:pPr indent="-342900" lvl="0" marL="342900" marR="0" rtl="0" algn="l">
              <a:lnSpc>
                <a:spcPct val="100000"/>
              </a:lnSpc>
              <a:spcBef>
                <a:spcPts val="960"/>
              </a:spcBef>
              <a:spcAft>
                <a:spcPts val="0"/>
              </a:spcAft>
              <a:buClr>
                <a:srgbClr val="006600"/>
              </a:buClr>
              <a:buSzPts val="1600"/>
              <a:buFont typeface="Noto Sans"/>
              <a:buChar char="■"/>
            </a:pPr>
            <a:r>
              <a:rPr lang="en-US" sz="1600"/>
              <a:t>Read the “Assignments submissions guidelines” in Moodle carefully.</a:t>
            </a:r>
            <a:endParaRPr/>
          </a:p>
          <a:p>
            <a:pPr indent="-342900" lvl="0" marL="342900" marR="0" rtl="0" algn="l">
              <a:lnSpc>
                <a:spcPct val="100000"/>
              </a:lnSpc>
              <a:spcBef>
                <a:spcPts val="960"/>
              </a:spcBef>
              <a:spcAft>
                <a:spcPts val="0"/>
              </a:spcAft>
              <a:buClr>
                <a:srgbClr val="006600"/>
              </a:buClr>
              <a:buSzPts val="1600"/>
              <a:buFont typeface="Noto Sans"/>
              <a:buChar char="■"/>
            </a:pPr>
            <a:r>
              <a:rPr lang="en-US" sz="1600"/>
              <a:t>To get the recitation code </a:t>
            </a:r>
            <a:r>
              <a:rPr lang="en-US" sz="1600" u="sng">
                <a:solidFill>
                  <a:schemeClr val="hlink"/>
                </a:solidFill>
                <a:hlinkClick r:id="rId4"/>
              </a:rPr>
              <a:t>https://github.com/cs-intro-reichman/Recitation</a:t>
            </a:r>
            <a:r>
              <a:rPr b="1" lang="en-US" sz="1600" u="sng">
                <a:solidFill>
                  <a:schemeClr val="hlink"/>
                </a:solidFill>
                <a:hlinkClick r:id="rId5"/>
              </a:rPr>
              <a:t>01</a:t>
            </a:r>
            <a:r>
              <a:rPr lang="en-US" sz="1600" u="sng">
                <a:solidFill>
                  <a:schemeClr val="hlink"/>
                </a:solidFill>
                <a:hlinkClick r:id="rId6"/>
              </a:rPr>
              <a:t>-Code-2024</a:t>
            </a:r>
            <a:r>
              <a:rPr lang="en-US" sz="1600"/>
              <a:t>. This will follow to every recitation (just replace the 01 with the number you want, 02, 03, 04, etc..)</a:t>
            </a:r>
            <a:endParaRPr sz="1600"/>
          </a:p>
          <a:p>
            <a:pPr indent="-342900" lvl="0" marL="342900" marR="0" rtl="0" algn="l">
              <a:lnSpc>
                <a:spcPct val="100000"/>
              </a:lnSpc>
              <a:spcBef>
                <a:spcPts val="960"/>
              </a:spcBef>
              <a:spcAft>
                <a:spcPts val="0"/>
              </a:spcAft>
              <a:buSzPts val="1600"/>
              <a:buChar char="■"/>
            </a:pPr>
            <a:r>
              <a:rPr lang="en-US" sz="1600"/>
              <a:t>Practice weekly material with coding problem-sets</a:t>
            </a:r>
            <a:endParaRPr sz="1600"/>
          </a:p>
        </p:txBody>
      </p:sp>
      <p:sp>
        <p:nvSpPr>
          <p:cNvPr id="75" name="Google Shape;75;p3"/>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 Strategy</a:t>
            </a:r>
            <a:endParaRPr/>
          </a:p>
        </p:txBody>
      </p:sp>
      <p:sp>
        <p:nvSpPr>
          <p:cNvPr id="329" name="Google Shape;329;p41"/>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0" name="Google Shape;330;p41"/>
          <p:cNvSpPr txBox="1"/>
          <p:nvPr/>
        </p:nvSpPr>
        <p:spPr>
          <a:xfrm>
            <a:off x="340350" y="721500"/>
            <a:ext cx="8463300" cy="49872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First, identify what can be used. </a:t>
            </a:r>
            <a:endParaRPr b="0"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We can use Math.random(), to generate a random number.</a:t>
            </a:r>
            <a:endParaRPr b="0" i="0" sz="16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Second, identify if the problem is solved, and if not what are the problems we need to tackle solve? </a:t>
            </a:r>
            <a:endParaRPr b="0"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No, the function Math.random(), returns a </a:t>
            </a:r>
            <a:r>
              <a:rPr b="1" i="0" lang="en-US" sz="1600" u="sng" cap="none" strike="noStrike">
                <a:solidFill>
                  <a:schemeClr val="dk1"/>
                </a:solidFill>
                <a:latin typeface="Comic Sans MS"/>
                <a:ea typeface="Comic Sans MS"/>
                <a:cs typeface="Comic Sans MS"/>
                <a:sym typeface="Comic Sans MS"/>
              </a:rPr>
              <a:t>double</a:t>
            </a:r>
            <a:r>
              <a:rPr b="0" i="0" lang="en-US" sz="1600" u="none" cap="none" strike="noStrike">
                <a:solidFill>
                  <a:schemeClr val="dk1"/>
                </a:solidFill>
                <a:latin typeface="Comic Sans MS"/>
                <a:ea typeface="Comic Sans MS"/>
                <a:cs typeface="Comic Sans MS"/>
                <a:sym typeface="Comic Sans MS"/>
              </a:rPr>
              <a:t> between </a:t>
            </a:r>
            <a:r>
              <a:rPr b="1" i="0" lang="en-US" sz="1600" u="sng" cap="none" strike="noStrike">
                <a:solidFill>
                  <a:schemeClr val="dk1"/>
                </a:solidFill>
                <a:latin typeface="Comic Sans MS"/>
                <a:ea typeface="Comic Sans MS"/>
                <a:cs typeface="Comic Sans MS"/>
                <a:sym typeface="Comic Sans MS"/>
              </a:rPr>
              <a:t>0 and 1(not included)</a:t>
            </a:r>
            <a:r>
              <a:rPr b="0" i="0" lang="en-US" sz="1600" u="sng" cap="none" strike="noStrike">
                <a:solidFill>
                  <a:schemeClr val="dk1"/>
                </a:solidFill>
                <a:latin typeface="Comic Sans MS"/>
                <a:ea typeface="Comic Sans MS"/>
                <a:cs typeface="Comic Sans MS"/>
                <a:sym typeface="Comic Sans MS"/>
              </a:rPr>
              <a:t>.</a:t>
            </a:r>
            <a:r>
              <a:rPr b="0" i="0" lang="en-US" sz="1600" u="none" cap="none" strike="noStrike">
                <a:solidFill>
                  <a:schemeClr val="dk1"/>
                </a:solidFill>
                <a:latin typeface="Comic Sans MS"/>
                <a:ea typeface="Comic Sans MS"/>
                <a:cs typeface="Comic Sans MS"/>
                <a:sym typeface="Comic Sans MS"/>
              </a:rPr>
              <a:t> so we have 2 problems:</a:t>
            </a:r>
            <a:endParaRPr b="0" i="0" sz="1600" u="none" cap="none" strike="noStrike">
              <a:solidFill>
                <a:schemeClr val="dk1"/>
              </a:solidFill>
              <a:latin typeface="Comic Sans MS"/>
              <a:ea typeface="Comic Sans MS"/>
              <a:cs typeface="Comic Sans MS"/>
              <a:sym typeface="Comic Sans MS"/>
            </a:endParaRPr>
          </a:p>
          <a:p>
            <a:pPr indent="-330200" lvl="2" marL="13716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The range of the roll is not correct (which breaks into 3 smaller problems)</a:t>
            </a:r>
            <a:endParaRPr b="0" i="0" sz="1600" u="none" cap="none" strike="noStrike">
              <a:solidFill>
                <a:schemeClr val="dk1"/>
              </a:solidFill>
              <a:latin typeface="Comic Sans MS"/>
              <a:ea typeface="Comic Sans MS"/>
              <a:cs typeface="Comic Sans MS"/>
              <a:sym typeface="Comic Sans MS"/>
            </a:endParaRPr>
          </a:p>
          <a:p>
            <a:pPr indent="-330200" lvl="3" marL="18288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Minimum value of range is not correct (0 instead of 1)</a:t>
            </a:r>
            <a:endParaRPr b="0" i="0" sz="1600" u="none" cap="none" strike="noStrike">
              <a:solidFill>
                <a:schemeClr val="dk1"/>
              </a:solidFill>
              <a:latin typeface="Comic Sans MS"/>
              <a:ea typeface="Comic Sans MS"/>
              <a:cs typeface="Comic Sans MS"/>
              <a:sym typeface="Comic Sans MS"/>
            </a:endParaRPr>
          </a:p>
          <a:p>
            <a:pPr indent="-330200" lvl="3" marL="18288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Maximum value of range is not correct (1 instead of 6)</a:t>
            </a:r>
            <a:endParaRPr b="0" i="0" sz="1600" u="none" cap="none" strike="noStrike">
              <a:solidFill>
                <a:schemeClr val="dk1"/>
              </a:solidFill>
              <a:latin typeface="Comic Sans MS"/>
              <a:ea typeface="Comic Sans MS"/>
              <a:cs typeface="Comic Sans MS"/>
              <a:sym typeface="Comic Sans MS"/>
            </a:endParaRPr>
          </a:p>
          <a:p>
            <a:pPr indent="-330200" lvl="3" marL="18288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Maximum value of range is not included (should be included)</a:t>
            </a:r>
            <a:endParaRPr b="0" i="0" sz="1600" u="none" cap="none" strike="noStrike">
              <a:solidFill>
                <a:schemeClr val="dk1"/>
              </a:solidFill>
              <a:latin typeface="Comic Sans MS"/>
              <a:ea typeface="Comic Sans MS"/>
              <a:cs typeface="Comic Sans MS"/>
              <a:sym typeface="Comic Sans MS"/>
            </a:endParaRPr>
          </a:p>
          <a:p>
            <a:pPr indent="-330200" lvl="2" marL="13716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The type of value (double instead of int)</a:t>
            </a:r>
            <a:endParaRPr b="1" i="0" sz="16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g2863174cae8_0_28"/>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 Strategy</a:t>
            </a:r>
            <a:endParaRPr/>
          </a:p>
        </p:txBody>
      </p:sp>
      <p:sp>
        <p:nvSpPr>
          <p:cNvPr id="337" name="Google Shape;337;g2863174cae8_0_28"/>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38" name="Google Shape;338;g2863174cae8_0_28"/>
          <p:cNvSpPr txBox="1"/>
          <p:nvPr/>
        </p:nvSpPr>
        <p:spPr>
          <a:xfrm>
            <a:off x="340350" y="721500"/>
            <a:ext cx="8463300" cy="31401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Now we solve those problems:</a:t>
            </a:r>
            <a:endParaRPr b="0"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For both maximum problems</a:t>
            </a:r>
            <a:r>
              <a:rPr b="0" i="0" lang="en-US" sz="1600" u="none" cap="none" strike="noStrike">
                <a:solidFill>
                  <a:schemeClr val="dk1"/>
                </a:solidFill>
                <a:latin typeface="Comic Sans MS"/>
                <a:ea typeface="Comic Sans MS"/>
                <a:cs typeface="Comic Sans MS"/>
                <a:sym typeface="Comic Sans MS"/>
              </a:rPr>
              <a:t>, we can multiply the result by the difference of range + 1. Example: 0.5 * 6 = 3, 0.66667 * 6 = 4 etc..  </a:t>
            </a:r>
            <a:r>
              <a:rPr b="1" i="0" lang="en-US" sz="1600" u="none" cap="none" strike="noStrike">
                <a:solidFill>
                  <a:schemeClr val="dk1"/>
                </a:solidFill>
                <a:latin typeface="Comic Sans MS"/>
                <a:ea typeface="Comic Sans MS"/>
                <a:cs typeface="Comic Sans MS"/>
                <a:sym typeface="Comic Sans MS"/>
              </a:rPr>
              <a:t>Expand the range</a:t>
            </a:r>
            <a:endParaRPr b="1"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For the minimum value</a:t>
            </a:r>
            <a:r>
              <a:rPr b="0" i="0" lang="en-US" sz="1600" u="none" cap="none" strike="noStrike">
                <a:solidFill>
                  <a:schemeClr val="dk1"/>
                </a:solidFill>
                <a:latin typeface="Comic Sans MS"/>
                <a:ea typeface="Comic Sans MS"/>
                <a:cs typeface="Comic Sans MS"/>
                <a:sym typeface="Comic Sans MS"/>
              </a:rPr>
              <a:t>, we can add 1 to the result. if rolled a 0.1 which will turn to 0, after adding 1. </a:t>
            </a:r>
            <a:r>
              <a:rPr b="1" i="0" lang="en-US" sz="1600" u="none" cap="none" strike="noStrike">
                <a:solidFill>
                  <a:schemeClr val="dk1"/>
                </a:solidFill>
                <a:latin typeface="Comic Sans MS"/>
                <a:ea typeface="Comic Sans MS"/>
                <a:cs typeface="Comic Sans MS"/>
                <a:sym typeface="Comic Sans MS"/>
              </a:rPr>
              <a:t>Move the range</a:t>
            </a:r>
            <a:endParaRPr b="1"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As for the type of value and the maximum value not included</a:t>
            </a:r>
            <a:r>
              <a:rPr b="0" i="0" lang="en-US" sz="1600" u="none" cap="none" strike="noStrike">
                <a:solidFill>
                  <a:schemeClr val="dk1"/>
                </a:solidFill>
                <a:latin typeface="Comic Sans MS"/>
                <a:ea typeface="Comic Sans MS"/>
                <a:cs typeface="Comic Sans MS"/>
                <a:sym typeface="Comic Sans MS"/>
              </a:rPr>
              <a:t>, we can cast the double into int. </a:t>
            </a:r>
            <a:r>
              <a:rPr b="1" i="0" lang="en-US" sz="1600" u="none" cap="none" strike="noStrike">
                <a:solidFill>
                  <a:schemeClr val="dk1"/>
                </a:solidFill>
                <a:latin typeface="Comic Sans MS"/>
                <a:ea typeface="Comic Sans MS"/>
                <a:cs typeface="Comic Sans MS"/>
                <a:sym typeface="Comic Sans MS"/>
              </a:rPr>
              <a:t>Cast to int</a:t>
            </a:r>
            <a:endParaRPr b="1"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Last, lets combine the solutions in the right order.</a:t>
            </a:r>
            <a:endParaRPr b="0" i="0" sz="1600" u="none" cap="none" strike="noStrike">
              <a:solidFill>
                <a:schemeClr val="dk1"/>
              </a:solidFill>
              <a:latin typeface="Comic Sans MS"/>
              <a:ea typeface="Comic Sans MS"/>
              <a:cs typeface="Comic Sans MS"/>
              <a:sym typeface="Comic Sans MS"/>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p:txBody>
      </p:sp>
      <p:sp>
        <p:nvSpPr>
          <p:cNvPr id="339" name="Google Shape;339;g2863174cae8_0_28"/>
          <p:cNvSpPr/>
          <p:nvPr/>
        </p:nvSpPr>
        <p:spPr>
          <a:xfrm>
            <a:off x="152400" y="4646049"/>
            <a:ext cx="1864200" cy="1187400"/>
          </a:xfrm>
          <a:prstGeom prst="rect">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 double in range between </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0 and 1.</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1 not included</a:t>
            </a:r>
            <a:endParaRPr b="0" i="0" sz="1700" u="none" cap="none" strike="noStrike">
              <a:solidFill>
                <a:srgbClr val="000000"/>
              </a:solidFill>
              <a:latin typeface="Comic Sans MS"/>
              <a:ea typeface="Comic Sans MS"/>
              <a:cs typeface="Comic Sans MS"/>
              <a:sym typeface="Comic Sans MS"/>
            </a:endParaRPr>
          </a:p>
        </p:txBody>
      </p:sp>
      <p:cxnSp>
        <p:nvCxnSpPr>
          <p:cNvPr id="340" name="Google Shape;340;g2863174cae8_0_28"/>
          <p:cNvCxnSpPr>
            <a:stCxn id="339" idx="3"/>
          </p:cNvCxnSpPr>
          <p:nvPr/>
        </p:nvCxnSpPr>
        <p:spPr>
          <a:xfrm>
            <a:off x="2016600" y="5239749"/>
            <a:ext cx="455700" cy="0"/>
          </a:xfrm>
          <a:prstGeom prst="straightConnector1">
            <a:avLst/>
          </a:prstGeom>
          <a:noFill/>
          <a:ln cap="flat" cmpd="sng" w="9525">
            <a:solidFill>
              <a:schemeClr val="dk2"/>
            </a:solidFill>
            <a:prstDash val="solid"/>
            <a:round/>
            <a:headEnd len="sm" w="sm" type="none"/>
            <a:tailEnd len="med" w="med" type="triangle"/>
          </a:ln>
        </p:spPr>
      </p:cxnSp>
      <p:sp>
        <p:nvSpPr>
          <p:cNvPr id="341" name="Google Shape;341;g2863174cae8_0_28"/>
          <p:cNvSpPr/>
          <p:nvPr/>
        </p:nvSpPr>
        <p:spPr>
          <a:xfrm>
            <a:off x="2472300" y="4646049"/>
            <a:ext cx="1864200" cy="1187400"/>
          </a:xfrm>
          <a:prstGeom prst="rect">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 double in range between </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0 and </a:t>
            </a:r>
            <a:r>
              <a:rPr b="1" i="0" lang="en-US" sz="1700" u="none" cap="none" strike="noStrike">
                <a:solidFill>
                  <a:srgbClr val="000000"/>
                </a:solidFill>
                <a:latin typeface="Comic Sans MS"/>
                <a:ea typeface="Comic Sans MS"/>
                <a:cs typeface="Comic Sans MS"/>
                <a:sym typeface="Comic Sans MS"/>
              </a:rPr>
              <a:t>6</a:t>
            </a:r>
            <a:r>
              <a:rPr b="0" i="0" lang="en-US" sz="1700" u="none" cap="none" strike="noStrike">
                <a:solidFill>
                  <a:srgbClr val="000000"/>
                </a:solidFill>
                <a:latin typeface="Comic Sans MS"/>
                <a:ea typeface="Comic Sans MS"/>
                <a:cs typeface="Comic Sans MS"/>
                <a:sym typeface="Comic Sans MS"/>
              </a:rPr>
              <a:t>.</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mic Sans MS"/>
                <a:ea typeface="Comic Sans MS"/>
                <a:cs typeface="Comic Sans MS"/>
                <a:sym typeface="Comic Sans MS"/>
              </a:rPr>
              <a:t>6</a:t>
            </a:r>
            <a:r>
              <a:rPr b="0" i="0" lang="en-US" sz="1700" u="none" cap="none" strike="noStrike">
                <a:solidFill>
                  <a:srgbClr val="000000"/>
                </a:solidFill>
                <a:latin typeface="Comic Sans MS"/>
                <a:ea typeface="Comic Sans MS"/>
                <a:cs typeface="Comic Sans MS"/>
                <a:sym typeface="Comic Sans MS"/>
              </a:rPr>
              <a:t> not included</a:t>
            </a:r>
            <a:endParaRPr b="0" i="0" sz="1700" u="none" cap="none" strike="noStrike">
              <a:solidFill>
                <a:srgbClr val="000000"/>
              </a:solidFill>
              <a:latin typeface="Comic Sans MS"/>
              <a:ea typeface="Comic Sans MS"/>
              <a:cs typeface="Comic Sans MS"/>
              <a:sym typeface="Comic Sans MS"/>
            </a:endParaRPr>
          </a:p>
        </p:txBody>
      </p:sp>
      <p:sp>
        <p:nvSpPr>
          <p:cNvPr id="342" name="Google Shape;342;g2863174cae8_0_28"/>
          <p:cNvSpPr/>
          <p:nvPr/>
        </p:nvSpPr>
        <p:spPr>
          <a:xfrm>
            <a:off x="4883700" y="4646049"/>
            <a:ext cx="1864200" cy="1187400"/>
          </a:xfrm>
          <a:prstGeom prst="rect">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 double in range between </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mic Sans MS"/>
                <a:ea typeface="Comic Sans MS"/>
                <a:cs typeface="Comic Sans MS"/>
                <a:sym typeface="Comic Sans MS"/>
              </a:rPr>
              <a:t>1</a:t>
            </a:r>
            <a:r>
              <a:rPr b="0" i="0" lang="en-US" sz="1700" u="none" cap="none" strike="noStrike">
                <a:solidFill>
                  <a:srgbClr val="000000"/>
                </a:solidFill>
                <a:latin typeface="Comic Sans MS"/>
                <a:ea typeface="Comic Sans MS"/>
                <a:cs typeface="Comic Sans MS"/>
                <a:sym typeface="Comic Sans MS"/>
              </a:rPr>
              <a:t> and </a:t>
            </a:r>
            <a:r>
              <a:rPr b="1" i="0" lang="en-US" sz="1700" u="none" cap="none" strike="noStrike">
                <a:solidFill>
                  <a:srgbClr val="000000"/>
                </a:solidFill>
                <a:latin typeface="Comic Sans MS"/>
                <a:ea typeface="Comic Sans MS"/>
                <a:cs typeface="Comic Sans MS"/>
                <a:sym typeface="Comic Sans MS"/>
              </a:rPr>
              <a:t>7</a:t>
            </a:r>
            <a:r>
              <a:rPr b="0" i="0" lang="en-US" sz="1700" u="none" cap="none" strike="noStrike">
                <a:solidFill>
                  <a:srgbClr val="000000"/>
                </a:solidFill>
                <a:latin typeface="Comic Sans MS"/>
                <a:ea typeface="Comic Sans MS"/>
                <a:cs typeface="Comic Sans MS"/>
                <a:sym typeface="Comic Sans MS"/>
              </a:rPr>
              <a:t>.</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1" i="0" lang="en-US" sz="1700" u="none" cap="none" strike="noStrike">
                <a:solidFill>
                  <a:srgbClr val="000000"/>
                </a:solidFill>
                <a:latin typeface="Comic Sans MS"/>
                <a:ea typeface="Comic Sans MS"/>
                <a:cs typeface="Comic Sans MS"/>
                <a:sym typeface="Comic Sans MS"/>
              </a:rPr>
              <a:t>7</a:t>
            </a:r>
            <a:r>
              <a:rPr b="0" i="0" lang="en-US" sz="1700" u="none" cap="none" strike="noStrike">
                <a:solidFill>
                  <a:srgbClr val="000000"/>
                </a:solidFill>
                <a:latin typeface="Comic Sans MS"/>
                <a:ea typeface="Comic Sans MS"/>
                <a:cs typeface="Comic Sans MS"/>
                <a:sym typeface="Comic Sans MS"/>
              </a:rPr>
              <a:t> not included</a:t>
            </a:r>
            <a:endParaRPr b="0" i="0" sz="1700" u="none" cap="none" strike="noStrike">
              <a:solidFill>
                <a:srgbClr val="000000"/>
              </a:solidFill>
              <a:latin typeface="Comic Sans MS"/>
              <a:ea typeface="Comic Sans MS"/>
              <a:cs typeface="Comic Sans MS"/>
              <a:sym typeface="Comic Sans MS"/>
            </a:endParaRPr>
          </a:p>
        </p:txBody>
      </p:sp>
      <p:cxnSp>
        <p:nvCxnSpPr>
          <p:cNvPr id="343" name="Google Shape;343;g2863174cae8_0_28"/>
          <p:cNvCxnSpPr>
            <a:stCxn id="341" idx="3"/>
            <a:endCxn id="342" idx="1"/>
          </p:cNvCxnSpPr>
          <p:nvPr/>
        </p:nvCxnSpPr>
        <p:spPr>
          <a:xfrm>
            <a:off x="4336500" y="5239749"/>
            <a:ext cx="547200" cy="0"/>
          </a:xfrm>
          <a:prstGeom prst="straightConnector1">
            <a:avLst/>
          </a:prstGeom>
          <a:noFill/>
          <a:ln cap="flat" cmpd="sng" w="9525">
            <a:solidFill>
              <a:schemeClr val="dk2"/>
            </a:solidFill>
            <a:prstDash val="solid"/>
            <a:round/>
            <a:headEnd len="sm" w="sm" type="none"/>
            <a:tailEnd len="med" w="med" type="triangle"/>
          </a:ln>
        </p:spPr>
      </p:cxnSp>
      <p:cxnSp>
        <p:nvCxnSpPr>
          <p:cNvPr id="344" name="Google Shape;344;g2863174cae8_0_28"/>
          <p:cNvCxnSpPr>
            <a:stCxn id="342" idx="3"/>
          </p:cNvCxnSpPr>
          <p:nvPr/>
        </p:nvCxnSpPr>
        <p:spPr>
          <a:xfrm>
            <a:off x="6747900" y="5239749"/>
            <a:ext cx="547200" cy="0"/>
          </a:xfrm>
          <a:prstGeom prst="straightConnector1">
            <a:avLst/>
          </a:prstGeom>
          <a:noFill/>
          <a:ln cap="flat" cmpd="sng" w="9525">
            <a:solidFill>
              <a:schemeClr val="dk2"/>
            </a:solidFill>
            <a:prstDash val="solid"/>
            <a:round/>
            <a:headEnd len="sm" w="sm" type="none"/>
            <a:tailEnd len="med" w="med" type="triangle"/>
          </a:ln>
        </p:spPr>
      </p:cxnSp>
      <p:sp>
        <p:nvSpPr>
          <p:cNvPr id="345" name="Google Shape;345;g2863174cae8_0_28"/>
          <p:cNvSpPr/>
          <p:nvPr/>
        </p:nvSpPr>
        <p:spPr>
          <a:xfrm>
            <a:off x="7295100" y="4646050"/>
            <a:ext cx="1620300" cy="11874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 </a:t>
            </a:r>
            <a:r>
              <a:rPr b="1" i="0" lang="en-US" sz="1700" u="none" cap="none" strike="noStrike">
                <a:solidFill>
                  <a:srgbClr val="000000"/>
                </a:solidFill>
                <a:latin typeface="Comic Sans MS"/>
                <a:ea typeface="Comic Sans MS"/>
                <a:cs typeface="Comic Sans MS"/>
                <a:sym typeface="Comic Sans MS"/>
              </a:rPr>
              <a:t>int</a:t>
            </a:r>
            <a:r>
              <a:rPr b="0" i="0" lang="en-US" sz="1700" u="none" cap="none" strike="noStrike">
                <a:solidFill>
                  <a:srgbClr val="000000"/>
                </a:solidFill>
                <a:latin typeface="Comic Sans MS"/>
                <a:ea typeface="Comic Sans MS"/>
                <a:cs typeface="Comic Sans MS"/>
                <a:sym typeface="Comic Sans MS"/>
              </a:rPr>
              <a:t> in range between </a:t>
            </a:r>
            <a:endParaRPr b="0" i="0" sz="17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700"/>
              <a:buFont typeface="Arial"/>
              <a:buNone/>
            </a:pPr>
            <a:r>
              <a:rPr b="0" i="0" lang="en-US" sz="1700" u="none" cap="none" strike="noStrike">
                <a:solidFill>
                  <a:srgbClr val="000000"/>
                </a:solidFill>
                <a:latin typeface="Comic Sans MS"/>
                <a:ea typeface="Comic Sans MS"/>
                <a:cs typeface="Comic Sans MS"/>
                <a:sym typeface="Comic Sans MS"/>
              </a:rPr>
              <a:t>1 and </a:t>
            </a:r>
            <a:r>
              <a:rPr b="1" i="0" lang="en-US" sz="1700" u="none" cap="none" strike="noStrike">
                <a:solidFill>
                  <a:srgbClr val="000000"/>
                </a:solidFill>
                <a:latin typeface="Comic Sans MS"/>
                <a:ea typeface="Comic Sans MS"/>
                <a:cs typeface="Comic Sans MS"/>
                <a:sym typeface="Comic Sans MS"/>
              </a:rPr>
              <a:t>6</a:t>
            </a:r>
            <a:r>
              <a:rPr b="0" i="0" lang="en-US" sz="1700" u="none" cap="none" strike="noStrike">
                <a:solidFill>
                  <a:srgbClr val="000000"/>
                </a:solidFill>
                <a:latin typeface="Comic Sans MS"/>
                <a:ea typeface="Comic Sans MS"/>
                <a:cs typeface="Comic Sans MS"/>
                <a:sym typeface="Comic Sans MS"/>
              </a:rPr>
              <a:t>.</a:t>
            </a:r>
            <a:endParaRPr b="0" i="0" sz="1700" u="none" cap="none" strike="noStrike">
              <a:solidFill>
                <a:srgbClr val="000000"/>
              </a:solidFill>
              <a:latin typeface="Comic Sans MS"/>
              <a:ea typeface="Comic Sans MS"/>
              <a:cs typeface="Comic Sans MS"/>
              <a:sym typeface="Comic Sans MS"/>
            </a:endParaRPr>
          </a:p>
        </p:txBody>
      </p:sp>
      <p:sp>
        <p:nvSpPr>
          <p:cNvPr id="346" name="Google Shape;346;g2863174cae8_0_28"/>
          <p:cNvSpPr txBox="1"/>
          <p:nvPr/>
        </p:nvSpPr>
        <p:spPr>
          <a:xfrm>
            <a:off x="1495500" y="4025100"/>
            <a:ext cx="1497900" cy="45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expand range</a:t>
            </a:r>
            <a:endParaRPr b="0" i="0" sz="1400" u="none" cap="none" strike="noStrike">
              <a:solidFill>
                <a:srgbClr val="000000"/>
              </a:solidFill>
              <a:latin typeface="Comic Sans MS"/>
              <a:ea typeface="Comic Sans MS"/>
              <a:cs typeface="Comic Sans MS"/>
              <a:sym typeface="Comic Sans MS"/>
            </a:endParaRPr>
          </a:p>
        </p:txBody>
      </p:sp>
      <p:sp>
        <p:nvSpPr>
          <p:cNvPr id="347" name="Google Shape;347;g2863174cae8_0_28"/>
          <p:cNvSpPr txBox="1"/>
          <p:nvPr/>
        </p:nvSpPr>
        <p:spPr>
          <a:xfrm>
            <a:off x="3861150" y="4025100"/>
            <a:ext cx="1497900" cy="45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move range</a:t>
            </a:r>
            <a:endParaRPr b="0" i="0" sz="1400" u="none" cap="none" strike="noStrike">
              <a:solidFill>
                <a:srgbClr val="000000"/>
              </a:solidFill>
              <a:latin typeface="Comic Sans MS"/>
              <a:ea typeface="Comic Sans MS"/>
              <a:cs typeface="Comic Sans MS"/>
              <a:sym typeface="Comic Sans MS"/>
            </a:endParaRPr>
          </a:p>
        </p:txBody>
      </p:sp>
      <p:sp>
        <p:nvSpPr>
          <p:cNvPr id="348" name="Google Shape;348;g2863174cae8_0_28"/>
          <p:cNvSpPr txBox="1"/>
          <p:nvPr/>
        </p:nvSpPr>
        <p:spPr>
          <a:xfrm>
            <a:off x="6360300" y="4025100"/>
            <a:ext cx="1497900" cy="455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cast to int</a:t>
            </a:r>
            <a:endParaRPr b="0" i="0" sz="14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2"/>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 Solution</a:t>
            </a:r>
            <a:r>
              <a:rPr b="0" i="0" lang="en-US" sz="2400" u="none" cap="none" strike="noStrike">
                <a:solidFill>
                  <a:srgbClr val="663300"/>
                </a:solidFill>
                <a:latin typeface="Arial"/>
                <a:ea typeface="Arial"/>
                <a:cs typeface="Arial"/>
                <a:sym typeface="Arial"/>
              </a:rPr>
              <a:t> </a:t>
            </a:r>
            <a:r>
              <a:rPr lang="en-US"/>
              <a:t>- step by step</a:t>
            </a:r>
            <a:endParaRPr/>
          </a:p>
        </p:txBody>
      </p:sp>
      <p:sp>
        <p:nvSpPr>
          <p:cNvPr id="355" name="Google Shape;355;p42"/>
          <p:cNvSpPr txBox="1"/>
          <p:nvPr>
            <p:ph idx="4294967295" type="body"/>
          </p:nvPr>
        </p:nvSpPr>
        <p:spPr>
          <a:xfrm>
            <a:off x="228600" y="838200"/>
            <a:ext cx="8610600" cy="5638800"/>
          </a:xfrm>
          <a:prstGeom prst="rect">
            <a:avLst/>
          </a:prstGeom>
          <a:noFill/>
          <a:ln>
            <a:noFill/>
          </a:ln>
        </p:spPr>
        <p:txBody>
          <a:bodyPr anchorCtr="0" anchor="t" bIns="46025" lIns="92075" spcFirstLastPara="1" rIns="92075" wrap="square" tIns="46025">
            <a:noAutofit/>
          </a:bodyPr>
          <a:lstStyle/>
          <a:p>
            <a:pPr indent="-330200" lvl="0" marL="457200" rtl="0" algn="l">
              <a:lnSpc>
                <a:spcPct val="200000"/>
              </a:lnSpc>
              <a:spcBef>
                <a:spcPts val="0"/>
              </a:spcBef>
              <a:spcAft>
                <a:spcPts val="0"/>
              </a:spcAft>
              <a:buSzPts val="1600"/>
              <a:buFont typeface="Consolas"/>
              <a:buChar char="■"/>
            </a:pPr>
            <a:r>
              <a:rPr b="1" lang="en-US" sz="1600">
                <a:solidFill>
                  <a:srgbClr val="7F0055"/>
                </a:solidFill>
                <a:latin typeface="Consolas"/>
                <a:ea typeface="Consolas"/>
                <a:cs typeface="Consolas"/>
                <a:sym typeface="Consolas"/>
              </a:rPr>
              <a:t>Print a real number between 0 and 1 (Phase 1)</a:t>
            </a:r>
            <a:endParaRPr>
              <a:latin typeface="Consolas"/>
              <a:ea typeface="Consolas"/>
              <a:cs typeface="Consolas"/>
              <a:sym typeface="Consolas"/>
            </a:endParaRPr>
          </a:p>
          <a:p>
            <a:pPr indent="0" lvl="0" marL="457200" rtl="0" algn="l">
              <a:lnSpc>
                <a:spcPct val="200000"/>
              </a:lnSpc>
              <a:spcBef>
                <a:spcPts val="0"/>
              </a:spcBef>
              <a:spcAft>
                <a:spcPts val="0"/>
              </a:spcAft>
              <a:buSzPts val="1800"/>
              <a:buNone/>
            </a:pPr>
            <a:r>
              <a:rPr lang="en-US" sz="1600">
                <a:latin typeface="Consolas"/>
                <a:ea typeface="Consolas"/>
                <a:cs typeface="Consolas"/>
                <a:sym typeface="Consolas"/>
              </a:rPr>
              <a:t>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.println(Math.</a:t>
            </a:r>
            <a:r>
              <a:rPr i="1" lang="en-US" sz="1600">
                <a:latin typeface="Consolas"/>
                <a:ea typeface="Consolas"/>
                <a:cs typeface="Consolas"/>
                <a:sym typeface="Consolas"/>
              </a:rPr>
              <a:t>random</a:t>
            </a:r>
            <a:r>
              <a:rPr lang="en-US" sz="1600">
                <a:latin typeface="Consolas"/>
                <a:ea typeface="Consolas"/>
                <a:cs typeface="Consolas"/>
                <a:sym typeface="Consolas"/>
              </a:rPr>
              <a:t>())</a:t>
            </a:r>
            <a:endParaRPr sz="1600">
              <a:latin typeface="Consolas"/>
              <a:ea typeface="Consolas"/>
              <a:cs typeface="Consolas"/>
              <a:sym typeface="Consolas"/>
            </a:endParaRPr>
          </a:p>
          <a:p>
            <a:pPr indent="-330200" lvl="0" marL="457200" rtl="0" algn="l">
              <a:lnSpc>
                <a:spcPct val="200000"/>
              </a:lnSpc>
              <a:spcBef>
                <a:spcPts val="0"/>
              </a:spcBef>
              <a:spcAft>
                <a:spcPts val="0"/>
              </a:spcAft>
              <a:buSzPts val="1600"/>
              <a:buFont typeface="Consolas"/>
              <a:buChar char="■"/>
            </a:pPr>
            <a:r>
              <a:rPr b="1" lang="en-US" sz="1600">
                <a:solidFill>
                  <a:srgbClr val="7F0055"/>
                </a:solidFill>
                <a:latin typeface="Consolas"/>
                <a:ea typeface="Consolas"/>
                <a:cs typeface="Consolas"/>
                <a:sym typeface="Consolas"/>
              </a:rPr>
              <a:t>Print a real number between 0 and 6 (Phase 2)</a:t>
            </a:r>
            <a:endParaRPr sz="1600">
              <a:latin typeface="Consolas"/>
              <a:ea typeface="Consolas"/>
              <a:cs typeface="Consolas"/>
              <a:sym typeface="Consolas"/>
            </a:endParaRPr>
          </a:p>
          <a:p>
            <a:pPr indent="0" lvl="0" marL="457200" rtl="0" algn="l">
              <a:lnSpc>
                <a:spcPct val="200000"/>
              </a:lnSpc>
              <a:spcBef>
                <a:spcPts val="0"/>
              </a:spcBef>
              <a:spcAft>
                <a:spcPts val="0"/>
              </a:spcAft>
              <a:buSzPts val="1800"/>
              <a:buNone/>
            </a:pPr>
            <a:r>
              <a:rPr lang="en-US" sz="1600">
                <a:latin typeface="Consolas"/>
                <a:ea typeface="Consolas"/>
                <a:cs typeface="Consolas"/>
                <a:sym typeface="Consolas"/>
              </a:rPr>
              <a:t>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.println(Math.</a:t>
            </a:r>
            <a:r>
              <a:rPr i="1" lang="en-US" sz="1600">
                <a:latin typeface="Consolas"/>
                <a:ea typeface="Consolas"/>
                <a:cs typeface="Consolas"/>
                <a:sym typeface="Consolas"/>
              </a:rPr>
              <a:t>random</a:t>
            </a:r>
            <a:r>
              <a:rPr lang="en-US" sz="1600">
                <a:latin typeface="Consolas"/>
                <a:ea typeface="Consolas"/>
                <a:cs typeface="Consolas"/>
                <a:sym typeface="Consolas"/>
              </a:rPr>
              <a:t>() * 6)</a:t>
            </a:r>
            <a:endParaRPr b="1" sz="1600">
              <a:solidFill>
                <a:srgbClr val="7F0055"/>
              </a:solidFill>
              <a:latin typeface="Consolas"/>
              <a:ea typeface="Consolas"/>
              <a:cs typeface="Consolas"/>
              <a:sym typeface="Consolas"/>
            </a:endParaRPr>
          </a:p>
          <a:p>
            <a:pPr indent="-330200" lvl="0" marL="457200" rtl="0" algn="l">
              <a:lnSpc>
                <a:spcPct val="200000"/>
              </a:lnSpc>
              <a:spcBef>
                <a:spcPts val="0"/>
              </a:spcBef>
              <a:spcAft>
                <a:spcPts val="0"/>
              </a:spcAft>
              <a:buSzPts val="1600"/>
              <a:buFont typeface="Consolas"/>
              <a:buChar char="■"/>
            </a:pPr>
            <a:r>
              <a:rPr b="1" lang="en-US" sz="1600">
                <a:solidFill>
                  <a:srgbClr val="7F0055"/>
                </a:solidFill>
                <a:latin typeface="Consolas"/>
                <a:ea typeface="Consolas"/>
                <a:cs typeface="Consolas"/>
                <a:sym typeface="Consolas"/>
              </a:rPr>
              <a:t>Print a real number between 1 and 7 (Phase 3)</a:t>
            </a:r>
            <a:endParaRPr sz="1600">
              <a:latin typeface="Consolas"/>
              <a:ea typeface="Consolas"/>
              <a:cs typeface="Consolas"/>
              <a:sym typeface="Consolas"/>
            </a:endParaRPr>
          </a:p>
          <a:p>
            <a:pPr indent="0" lvl="0" marL="457200" rtl="0" algn="l">
              <a:lnSpc>
                <a:spcPct val="200000"/>
              </a:lnSpc>
              <a:spcBef>
                <a:spcPts val="0"/>
              </a:spcBef>
              <a:spcAft>
                <a:spcPts val="0"/>
              </a:spcAft>
              <a:buSzPts val="1800"/>
              <a:buNone/>
            </a:pPr>
            <a:r>
              <a:rPr lang="en-US" sz="1600">
                <a:latin typeface="Consolas"/>
                <a:ea typeface="Consolas"/>
                <a:cs typeface="Consolas"/>
                <a:sym typeface="Consolas"/>
              </a:rPr>
              <a:t>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.println(Math.</a:t>
            </a:r>
            <a:r>
              <a:rPr i="1" lang="en-US" sz="1600">
                <a:latin typeface="Consolas"/>
                <a:ea typeface="Consolas"/>
                <a:cs typeface="Consolas"/>
                <a:sym typeface="Consolas"/>
              </a:rPr>
              <a:t>random</a:t>
            </a:r>
            <a:r>
              <a:rPr lang="en-US" sz="1600">
                <a:latin typeface="Consolas"/>
                <a:ea typeface="Consolas"/>
                <a:cs typeface="Consolas"/>
                <a:sym typeface="Consolas"/>
              </a:rPr>
              <a:t>() * 6) + 1</a:t>
            </a:r>
            <a:endParaRPr b="1" sz="1600">
              <a:solidFill>
                <a:srgbClr val="7F0055"/>
              </a:solidFill>
              <a:latin typeface="Consolas"/>
              <a:ea typeface="Consolas"/>
              <a:cs typeface="Consolas"/>
              <a:sym typeface="Consolas"/>
            </a:endParaRPr>
          </a:p>
          <a:p>
            <a:pPr indent="-330200" lvl="0" marL="457200" rtl="0" algn="l">
              <a:lnSpc>
                <a:spcPct val="200000"/>
              </a:lnSpc>
              <a:spcBef>
                <a:spcPts val="0"/>
              </a:spcBef>
              <a:spcAft>
                <a:spcPts val="0"/>
              </a:spcAft>
              <a:buSzPts val="1600"/>
              <a:buFont typeface="Consolas"/>
              <a:buChar char="■"/>
            </a:pPr>
            <a:r>
              <a:rPr b="1" lang="en-US" sz="1600">
                <a:solidFill>
                  <a:srgbClr val="7F0055"/>
                </a:solidFill>
                <a:latin typeface="Consolas"/>
                <a:ea typeface="Consolas"/>
                <a:cs typeface="Consolas"/>
                <a:sym typeface="Consolas"/>
              </a:rPr>
              <a:t>Print an integer between 1 and 6 (Phase 4)</a:t>
            </a:r>
            <a:endParaRPr sz="1600">
              <a:latin typeface="Consolas"/>
              <a:ea typeface="Consolas"/>
              <a:cs typeface="Consolas"/>
              <a:sym typeface="Consolas"/>
            </a:endParaRPr>
          </a:p>
          <a:p>
            <a:pPr indent="0" lvl="1" marL="457200" rtl="0" algn="l">
              <a:lnSpc>
                <a:spcPct val="200000"/>
              </a:lnSpc>
              <a:spcBef>
                <a:spcPts val="960"/>
              </a:spcBef>
              <a:spcAft>
                <a:spcPts val="0"/>
              </a:spcAft>
              <a:buSzPts val="1350"/>
              <a:buNone/>
            </a:pPr>
            <a:r>
              <a:rPr lang="en-US" sz="1600">
                <a:latin typeface="Consolas"/>
                <a:ea typeface="Consolas"/>
                <a:cs typeface="Consolas"/>
                <a:sym typeface="Consolas"/>
              </a:rPr>
              <a:t>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.println((int)((Math.</a:t>
            </a:r>
            <a:r>
              <a:rPr i="1" lang="en-US" sz="1600">
                <a:latin typeface="Consolas"/>
                <a:ea typeface="Consolas"/>
                <a:cs typeface="Consolas"/>
                <a:sym typeface="Consolas"/>
              </a:rPr>
              <a:t>random</a:t>
            </a:r>
            <a:r>
              <a:rPr lang="en-US" sz="1600">
                <a:latin typeface="Consolas"/>
                <a:ea typeface="Consolas"/>
                <a:cs typeface="Consolas"/>
                <a:sym typeface="Consolas"/>
              </a:rPr>
              <a:t>() * 6) + 1))</a:t>
            </a:r>
            <a:endParaRPr i="1" sz="1600">
              <a:solidFill>
                <a:srgbClr val="000000"/>
              </a:solidFill>
              <a:latin typeface="Consolas"/>
              <a:ea typeface="Consolas"/>
              <a:cs typeface="Consolas"/>
              <a:sym typeface="Consolas"/>
            </a:endParaRPr>
          </a:p>
        </p:txBody>
      </p:sp>
      <p:sp>
        <p:nvSpPr>
          <p:cNvPr id="356" name="Google Shape;356;p42"/>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g2863174cae8_0_45"/>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 Solution</a:t>
            </a:r>
            <a:endParaRPr/>
          </a:p>
        </p:txBody>
      </p:sp>
      <p:sp>
        <p:nvSpPr>
          <p:cNvPr id="363" name="Google Shape;363;g2863174cae8_0_45"/>
          <p:cNvSpPr txBox="1"/>
          <p:nvPr>
            <p:ph idx="4294967295" type="body"/>
          </p:nvPr>
        </p:nvSpPr>
        <p:spPr>
          <a:xfrm>
            <a:off x="228600" y="838200"/>
            <a:ext cx="8610600" cy="2028900"/>
          </a:xfrm>
          <a:prstGeom prst="rect">
            <a:avLst/>
          </a:prstGeom>
          <a:solidFill>
            <a:srgbClr val="DBD8D8"/>
          </a:solidFill>
          <a:ln cap="flat" cmpd="sng" w="9525">
            <a:solidFill>
              <a:schemeClr val="dk1"/>
            </a:solidFill>
            <a:prstDash val="solid"/>
            <a:round/>
            <a:headEnd len="sm" w="sm" type="none"/>
            <a:tailEnd len="sm" w="sm" type="none"/>
          </a:ln>
        </p:spPr>
        <p:txBody>
          <a:bodyPr anchorCtr="0" anchor="t" bIns="46025" lIns="92075" spcFirstLastPara="1" rIns="92075" wrap="square" tIns="46025">
            <a:noAutofit/>
          </a:bodyPr>
          <a:lstStyle/>
          <a:p>
            <a:pPr indent="-342900" lvl="0" marL="3429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 class </a:t>
            </a:r>
            <a:r>
              <a:rPr lang="en-US" sz="1600">
                <a:latin typeface="Consolas"/>
                <a:ea typeface="Consolas"/>
                <a:cs typeface="Consolas"/>
                <a:sym typeface="Consolas"/>
              </a:rPr>
              <a:t>DiceRoll {</a:t>
            </a:r>
            <a:endParaRPr b="1" sz="1600">
              <a:solidFill>
                <a:srgbClr val="7F0055"/>
              </a:solidFill>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static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void</a:t>
            </a:r>
            <a:r>
              <a:rPr lang="en-US" sz="1600">
                <a:latin typeface="Consolas"/>
                <a:ea typeface="Consolas"/>
                <a:cs typeface="Consolas"/>
                <a:sym typeface="Consolas"/>
              </a:rPr>
              <a:t> main(String[] args){</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a:t>
            </a:r>
            <a:r>
              <a:rPr b="1" lang="en-US" sz="1600">
                <a:solidFill>
                  <a:srgbClr val="7F0055"/>
                </a:solidFill>
                <a:latin typeface="Consolas"/>
                <a:ea typeface="Consolas"/>
                <a:cs typeface="Consolas"/>
                <a:sym typeface="Consolas"/>
              </a:rPr>
              <a:t>int</a:t>
            </a:r>
            <a:r>
              <a:rPr lang="en-US" sz="1600">
                <a:latin typeface="Consolas"/>
                <a:ea typeface="Consolas"/>
                <a:cs typeface="Consolas"/>
                <a:sym typeface="Consolas"/>
              </a:rPr>
              <a:t>) ((Math.</a:t>
            </a:r>
            <a:r>
              <a:rPr i="1" lang="en-US" sz="1600">
                <a:latin typeface="Consolas"/>
                <a:ea typeface="Consolas"/>
                <a:cs typeface="Consolas"/>
                <a:sym typeface="Consolas"/>
              </a:rPr>
              <a:t>random</a:t>
            </a:r>
            <a:r>
              <a:rPr lang="en-US" sz="1600">
                <a:latin typeface="Consolas"/>
                <a:ea typeface="Consolas"/>
                <a:cs typeface="Consolas"/>
                <a:sym typeface="Consolas"/>
              </a:rPr>
              <a:t>() * 6) + 1));</a:t>
            </a:r>
            <a:endParaRPr sz="1600">
              <a:latin typeface="Consolas"/>
              <a:ea typeface="Consolas"/>
              <a:cs typeface="Consolas"/>
              <a:sym typeface="Consolas"/>
            </a:endParaRPr>
          </a:p>
          <a:p>
            <a:pPr indent="-342900" lvl="0" marL="342900" rtl="0" algn="l">
              <a:lnSpc>
                <a:spcPct val="90000"/>
              </a:lnSpc>
              <a:spcBef>
                <a:spcPts val="1080"/>
              </a:spcBef>
              <a:spcAft>
                <a:spcPts val="0"/>
              </a:spcAft>
              <a:buClr>
                <a:schemeClr val="dk1"/>
              </a:buClr>
              <a:buSzPts val="1100"/>
              <a:buFont typeface="Arial"/>
              <a:buNone/>
            </a:pPr>
            <a:r>
              <a:rPr lang="en-US" sz="1600">
                <a:solidFill>
                  <a:srgbClr val="00B050"/>
                </a:solidFill>
                <a:latin typeface="Consolas"/>
                <a:ea typeface="Consolas"/>
                <a:cs typeface="Consolas"/>
                <a:sym typeface="Consolas"/>
              </a:rPr>
              <a:t>		</a:t>
            </a:r>
            <a:r>
              <a:rPr lang="en-US" sz="1600">
                <a:latin typeface="Consolas"/>
                <a:ea typeface="Consolas"/>
                <a:cs typeface="Consolas"/>
                <a:sym typeface="Consolas"/>
              </a:rPr>
              <a:t>}</a:t>
            </a:r>
            <a:endParaRPr sz="1600">
              <a:latin typeface="Consolas"/>
              <a:ea typeface="Consolas"/>
              <a:cs typeface="Consolas"/>
              <a:sym typeface="Consolas"/>
            </a:endParaRPr>
          </a:p>
          <a:p>
            <a:pPr indent="-342900" lvl="0" marL="342900" rtl="0" algn="l">
              <a:lnSpc>
                <a:spcPct val="90000"/>
              </a:lnSpc>
              <a:spcBef>
                <a:spcPts val="1080"/>
              </a:spcBef>
              <a:spcAft>
                <a:spcPts val="0"/>
              </a:spcAft>
              <a:buClr>
                <a:schemeClr val="dk1"/>
              </a:buClr>
              <a:buSzPts val="1100"/>
              <a:buFont typeface="Arial"/>
              <a:buNone/>
            </a:pPr>
            <a:r>
              <a:rPr lang="en-US" sz="1600">
                <a:latin typeface="Consolas"/>
                <a:ea typeface="Consolas"/>
                <a:cs typeface="Consolas"/>
                <a:sym typeface="Consolas"/>
              </a:rPr>
              <a:t>}</a:t>
            </a:r>
            <a:endParaRPr sz="1600">
              <a:latin typeface="Consolas"/>
              <a:ea typeface="Consolas"/>
              <a:cs typeface="Consolas"/>
              <a:sym typeface="Consolas"/>
            </a:endParaRPr>
          </a:p>
          <a:p>
            <a:pPr indent="0" lvl="0" marL="0" rtl="0" algn="l">
              <a:lnSpc>
                <a:spcPct val="100000"/>
              </a:lnSpc>
              <a:spcBef>
                <a:spcPts val="0"/>
              </a:spcBef>
              <a:spcAft>
                <a:spcPts val="0"/>
              </a:spcAft>
              <a:buClr>
                <a:srgbClr val="000000"/>
              </a:buClr>
              <a:buSzPts val="1600"/>
              <a:buFont typeface="Arial"/>
              <a:buNone/>
            </a:pPr>
            <a:r>
              <a:t/>
            </a:r>
            <a:endParaRPr sz="1600">
              <a:solidFill>
                <a:srgbClr val="000000"/>
              </a:solidFill>
              <a:latin typeface="Consolas"/>
              <a:ea typeface="Consolas"/>
              <a:cs typeface="Consolas"/>
              <a:sym typeface="Consolas"/>
            </a:endParaRPr>
          </a:p>
          <a:p>
            <a:pPr indent="0" lvl="1" marL="457200" rtl="0" algn="l">
              <a:lnSpc>
                <a:spcPct val="200000"/>
              </a:lnSpc>
              <a:spcBef>
                <a:spcPts val="960"/>
              </a:spcBef>
              <a:spcAft>
                <a:spcPts val="0"/>
              </a:spcAft>
              <a:buClr>
                <a:schemeClr val="hlink"/>
              </a:buClr>
              <a:buSzPts val="1200"/>
              <a:buFont typeface="Noto Sans"/>
              <a:buNone/>
            </a:pPr>
            <a:r>
              <a:t/>
            </a:r>
            <a:endParaRPr b="1" sz="1600">
              <a:solidFill>
                <a:srgbClr val="7F0055"/>
              </a:solidFill>
              <a:latin typeface="Consolas"/>
              <a:ea typeface="Consolas"/>
              <a:cs typeface="Consolas"/>
              <a:sym typeface="Consolas"/>
            </a:endParaRPr>
          </a:p>
        </p:txBody>
      </p:sp>
      <p:sp>
        <p:nvSpPr>
          <p:cNvPr id="364" name="Google Shape;364;g2863174cae8_0_45"/>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g2863174cae8_0_61"/>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5, Expansion 1 – Non 6-Sided DiceRoll</a:t>
            </a:r>
            <a:endParaRPr/>
          </a:p>
        </p:txBody>
      </p:sp>
      <p:sp>
        <p:nvSpPr>
          <p:cNvPr id="371" name="Google Shape;371;g2863174cae8_0_61"/>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Some games have other 6 options for a randomness:</a:t>
            </a:r>
            <a:endParaRPr sz="1600"/>
          </a:p>
          <a:p>
            <a:pPr indent="-330200" lvl="1" marL="914400" rtl="0" algn="l">
              <a:lnSpc>
                <a:spcPct val="100000"/>
              </a:lnSpc>
              <a:spcBef>
                <a:spcPts val="960"/>
              </a:spcBef>
              <a:spcAft>
                <a:spcPts val="0"/>
              </a:spcAft>
              <a:buClr>
                <a:srgbClr val="006600"/>
              </a:buClr>
              <a:buSzPts val="1600"/>
              <a:buChar char="●"/>
            </a:pPr>
            <a:r>
              <a:rPr lang="en-US" sz="1600"/>
              <a:t>If I were to shuffle a deck of cards, I have 52 options to draw a given card. (13 cards for each suit).</a:t>
            </a:r>
            <a:endParaRPr sz="1600"/>
          </a:p>
          <a:p>
            <a:pPr indent="-330200" lvl="1" marL="914400" rtl="0" algn="l">
              <a:lnSpc>
                <a:spcPct val="100000"/>
              </a:lnSpc>
              <a:spcBef>
                <a:spcPts val="960"/>
              </a:spcBef>
              <a:spcAft>
                <a:spcPts val="0"/>
              </a:spcAft>
              <a:buClr>
                <a:srgbClr val="006600"/>
              </a:buClr>
              <a:buSzPts val="1600"/>
              <a:buChar char="●"/>
            </a:pPr>
            <a:r>
              <a:rPr lang="en-US" sz="1600"/>
              <a:t>In D&amp;D, there are dice with various number of sides (for example: 4 sided dice, 8 sided dice, 10 sided dice, 20 sided dice). </a:t>
            </a:r>
            <a:endParaRPr sz="1600"/>
          </a:p>
          <a:p>
            <a:pPr indent="-342900" lvl="0" marL="342900" rtl="0" algn="l">
              <a:lnSpc>
                <a:spcPct val="100000"/>
              </a:lnSpc>
              <a:spcBef>
                <a:spcPts val="960"/>
              </a:spcBef>
              <a:spcAft>
                <a:spcPts val="0"/>
              </a:spcAft>
              <a:buSzPts val="1600"/>
              <a:buChar char="■"/>
            </a:pPr>
            <a:r>
              <a:rPr lang="en-US" sz="1600"/>
              <a:t>Design a Java program that simulates the roll of an N-sided dice. </a:t>
            </a:r>
            <a:endParaRPr sz="1600"/>
          </a:p>
          <a:p>
            <a:pPr indent="-330200" lvl="1" marL="914400" marR="0" rtl="0" algn="l">
              <a:lnSpc>
                <a:spcPct val="100000"/>
              </a:lnSpc>
              <a:spcBef>
                <a:spcPts val="960"/>
              </a:spcBef>
              <a:spcAft>
                <a:spcPts val="0"/>
              </a:spcAft>
              <a:buClr>
                <a:srgbClr val="006600"/>
              </a:buClr>
              <a:buSzPts val="1600"/>
              <a:buChar char="●"/>
            </a:pPr>
            <a:r>
              <a:rPr lang="en-US" sz="1600"/>
              <a:t>When executed, the program receives a positive int named “max” which represent N (such that N &gt; 1) from the user. </a:t>
            </a:r>
            <a:endParaRPr sz="1600"/>
          </a:p>
          <a:p>
            <a:pPr indent="-330200" lvl="1" marL="914400" marR="0" rtl="0" algn="l">
              <a:lnSpc>
                <a:spcPct val="100000"/>
              </a:lnSpc>
              <a:spcBef>
                <a:spcPts val="960"/>
              </a:spcBef>
              <a:spcAft>
                <a:spcPts val="0"/>
              </a:spcAft>
              <a:buClr>
                <a:srgbClr val="006600"/>
              </a:buClr>
              <a:buSzPts val="1600"/>
              <a:buChar char="●"/>
            </a:pPr>
            <a:r>
              <a:rPr lang="en-US" sz="1600"/>
              <a:t>Then the program should generate a random number between 1 and N (inclusive) to represent the outcome of a dice roll. Display the result to the user.</a:t>
            </a:r>
            <a:endParaRPr sz="1600"/>
          </a:p>
          <a:p>
            <a:pPr indent="-330200" lvl="1" marL="914400" marR="0" rtl="0" algn="l">
              <a:lnSpc>
                <a:spcPct val="100000"/>
              </a:lnSpc>
              <a:spcBef>
                <a:spcPts val="960"/>
              </a:spcBef>
              <a:spcAft>
                <a:spcPts val="0"/>
              </a:spcAft>
              <a:buClr>
                <a:srgbClr val="006600"/>
              </a:buClr>
              <a:buSzPts val="1600"/>
              <a:buChar char="●"/>
            </a:pPr>
            <a:r>
              <a:rPr lang="en-US" sz="1600"/>
              <a:t>Ensure that each number between 1 and N has an equal chance (as possible) of being rolled (AKA fair N-sided dice). You may use Math library freely in the solution.</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p:txBody>
      </p:sp>
      <p:sp>
        <p:nvSpPr>
          <p:cNvPr id="372" name="Google Shape;372;g2863174cae8_0_61"/>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373" name="Google Shape;373;g2863174cae8_0_61"/>
          <p:cNvPicPr preferRelativeResize="0"/>
          <p:nvPr/>
        </p:nvPicPr>
        <p:blipFill rotWithShape="1">
          <a:blip r:embed="rId3">
            <a:alphaModFix/>
          </a:blip>
          <a:srcRect b="0" l="0" r="0" t="0"/>
          <a:stretch/>
        </p:blipFill>
        <p:spPr>
          <a:xfrm>
            <a:off x="5693625" y="4882393"/>
            <a:ext cx="1588019" cy="1587583"/>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g2863174cae8_0_69"/>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Expansion 1 - Solution</a:t>
            </a:r>
            <a:endParaRPr/>
          </a:p>
        </p:txBody>
      </p:sp>
      <p:sp>
        <p:nvSpPr>
          <p:cNvPr id="380" name="Google Shape;380;g2863174cae8_0_69"/>
          <p:cNvSpPr txBox="1"/>
          <p:nvPr>
            <p:ph idx="4294967295" type="body"/>
          </p:nvPr>
        </p:nvSpPr>
        <p:spPr>
          <a:xfrm>
            <a:off x="228600" y="838200"/>
            <a:ext cx="8610600" cy="2338754"/>
          </a:xfrm>
          <a:prstGeom prst="rect">
            <a:avLst/>
          </a:prstGeom>
          <a:solidFill>
            <a:srgbClr val="DBD8D8"/>
          </a:solidFill>
          <a:ln cap="flat" cmpd="sng" w="9525">
            <a:solidFill>
              <a:schemeClr val="dk1"/>
            </a:solidFill>
            <a:prstDash val="solid"/>
            <a:round/>
            <a:headEnd len="sm" w="sm" type="none"/>
            <a:tailEnd len="sm" w="sm" type="none"/>
          </a:ln>
        </p:spPr>
        <p:txBody>
          <a:bodyPr anchorCtr="0" anchor="t" bIns="46025" lIns="92075" spcFirstLastPara="1" rIns="92075" wrap="square" tIns="46025">
            <a:noAutofit/>
          </a:bodyPr>
          <a:lstStyle/>
          <a:p>
            <a:pPr indent="-342900" lvl="0" marL="3429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 class </a:t>
            </a:r>
            <a:r>
              <a:rPr lang="en-US" sz="1600">
                <a:latin typeface="Consolas"/>
                <a:ea typeface="Consolas"/>
                <a:cs typeface="Consolas"/>
                <a:sym typeface="Consolas"/>
              </a:rPr>
              <a:t>DiceRoll {</a:t>
            </a:r>
            <a:endParaRPr b="1" sz="1600">
              <a:solidFill>
                <a:srgbClr val="7F0055"/>
              </a:solidFill>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static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void</a:t>
            </a:r>
            <a:r>
              <a:rPr lang="en-US" sz="1600">
                <a:latin typeface="Consolas"/>
                <a:ea typeface="Consolas"/>
                <a:cs typeface="Consolas"/>
                <a:sym typeface="Consolas"/>
              </a:rPr>
              <a:t> main(String[] args){</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int</a:t>
            </a:r>
            <a:r>
              <a:rPr lang="en-US" sz="1600">
                <a:latin typeface="Consolas"/>
                <a:ea typeface="Consolas"/>
                <a:cs typeface="Consolas"/>
                <a:sym typeface="Consolas"/>
              </a:rPr>
              <a:t> max = Integer.parseInt(args[0]);</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.println((int) ((Math.</a:t>
            </a:r>
            <a:r>
              <a:rPr i="1" lang="en-US" sz="1600">
                <a:latin typeface="Consolas"/>
                <a:ea typeface="Consolas"/>
                <a:cs typeface="Consolas"/>
                <a:sym typeface="Consolas"/>
              </a:rPr>
              <a:t>random</a:t>
            </a:r>
            <a:r>
              <a:rPr lang="en-US" sz="1600">
                <a:latin typeface="Consolas"/>
                <a:ea typeface="Consolas"/>
                <a:cs typeface="Consolas"/>
                <a:sym typeface="Consolas"/>
              </a:rPr>
              <a:t>() * max) + 1));</a:t>
            </a:r>
            <a:endParaRPr sz="1600">
              <a:latin typeface="Consolas"/>
              <a:ea typeface="Consolas"/>
              <a:cs typeface="Consolas"/>
              <a:sym typeface="Consolas"/>
            </a:endParaRPr>
          </a:p>
          <a:p>
            <a:pPr indent="-342900" lvl="0" marL="342900" rtl="0" algn="l">
              <a:lnSpc>
                <a:spcPct val="90000"/>
              </a:lnSpc>
              <a:spcBef>
                <a:spcPts val="1080"/>
              </a:spcBef>
              <a:spcAft>
                <a:spcPts val="0"/>
              </a:spcAft>
              <a:buClr>
                <a:schemeClr val="dk1"/>
              </a:buClr>
              <a:buSzPts val="1100"/>
              <a:buFont typeface="Arial"/>
              <a:buNone/>
            </a:pPr>
            <a:r>
              <a:rPr lang="en-US" sz="1600">
                <a:solidFill>
                  <a:srgbClr val="00B050"/>
                </a:solidFill>
                <a:latin typeface="Consolas"/>
                <a:ea typeface="Consolas"/>
                <a:cs typeface="Consolas"/>
                <a:sym typeface="Consolas"/>
              </a:rPr>
              <a:t>		</a:t>
            </a:r>
            <a:r>
              <a:rPr lang="en-US" sz="1600">
                <a:latin typeface="Consolas"/>
                <a:ea typeface="Consolas"/>
                <a:cs typeface="Consolas"/>
                <a:sym typeface="Consolas"/>
              </a:rPr>
              <a:t>}</a:t>
            </a:r>
            <a:endParaRPr sz="1600">
              <a:latin typeface="Consolas"/>
              <a:ea typeface="Consolas"/>
              <a:cs typeface="Consolas"/>
              <a:sym typeface="Consolas"/>
            </a:endParaRPr>
          </a:p>
          <a:p>
            <a:pPr indent="-342900" lvl="0" marL="342900" rtl="0" algn="l">
              <a:lnSpc>
                <a:spcPct val="90000"/>
              </a:lnSpc>
              <a:spcBef>
                <a:spcPts val="1080"/>
              </a:spcBef>
              <a:spcAft>
                <a:spcPts val="0"/>
              </a:spcAft>
              <a:buClr>
                <a:schemeClr val="dk1"/>
              </a:buClr>
              <a:buSzPts val="1100"/>
              <a:buFont typeface="Arial"/>
              <a:buNone/>
            </a:pPr>
            <a:r>
              <a:rPr lang="en-US" sz="1600">
                <a:latin typeface="Consolas"/>
                <a:ea typeface="Consolas"/>
                <a:cs typeface="Consolas"/>
                <a:sym typeface="Consolas"/>
              </a:rPr>
              <a:t>}</a:t>
            </a:r>
            <a:endParaRPr sz="1600">
              <a:latin typeface="Consolas"/>
              <a:ea typeface="Consolas"/>
              <a:cs typeface="Consolas"/>
              <a:sym typeface="Consolas"/>
            </a:endParaRPr>
          </a:p>
          <a:p>
            <a:pPr indent="0" lvl="0" marL="0" rtl="0" algn="l">
              <a:lnSpc>
                <a:spcPct val="100000"/>
              </a:lnSpc>
              <a:spcBef>
                <a:spcPts val="0"/>
              </a:spcBef>
              <a:spcAft>
                <a:spcPts val="0"/>
              </a:spcAft>
              <a:buClr>
                <a:srgbClr val="000000"/>
              </a:buClr>
              <a:buSzPts val="1600"/>
              <a:buFont typeface="Arial"/>
              <a:buNone/>
            </a:pPr>
            <a:r>
              <a:t/>
            </a:r>
            <a:endParaRPr sz="1600">
              <a:solidFill>
                <a:srgbClr val="000000"/>
              </a:solidFill>
              <a:latin typeface="Consolas"/>
              <a:ea typeface="Consolas"/>
              <a:cs typeface="Consolas"/>
              <a:sym typeface="Consolas"/>
            </a:endParaRPr>
          </a:p>
          <a:p>
            <a:pPr indent="0" lvl="1" marL="457200" rtl="0" algn="l">
              <a:lnSpc>
                <a:spcPct val="200000"/>
              </a:lnSpc>
              <a:spcBef>
                <a:spcPts val="960"/>
              </a:spcBef>
              <a:spcAft>
                <a:spcPts val="0"/>
              </a:spcAft>
              <a:buClr>
                <a:schemeClr val="hlink"/>
              </a:buClr>
              <a:buSzPts val="1200"/>
              <a:buFont typeface="Noto Sans"/>
              <a:buNone/>
            </a:pPr>
            <a:r>
              <a:t/>
            </a:r>
            <a:endParaRPr b="1" sz="1600">
              <a:solidFill>
                <a:srgbClr val="7F0055"/>
              </a:solidFill>
              <a:latin typeface="Consolas"/>
              <a:ea typeface="Consolas"/>
              <a:cs typeface="Consolas"/>
              <a:sym typeface="Consolas"/>
            </a:endParaRPr>
          </a:p>
        </p:txBody>
      </p:sp>
      <p:sp>
        <p:nvSpPr>
          <p:cNvPr id="381" name="Google Shape;381;g2863174cae8_0_69"/>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g2863174cae8_0_77"/>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Question 5, Expansion 2 - Random range</a:t>
            </a:r>
            <a:endParaRPr/>
          </a:p>
        </p:txBody>
      </p:sp>
      <p:sp>
        <p:nvSpPr>
          <p:cNvPr id="388" name="Google Shape;388;g2863174cae8_0_77"/>
          <p:cNvSpPr txBox="1"/>
          <p:nvPr>
            <p:ph idx="4294967295" type="body"/>
          </p:nvPr>
        </p:nvSpPr>
        <p:spPr>
          <a:xfrm>
            <a:off x="228600" y="685800"/>
            <a:ext cx="8610600" cy="2971800"/>
          </a:xfrm>
          <a:prstGeom prst="rect">
            <a:avLst/>
          </a:prstGeom>
          <a:noFill/>
          <a:ln>
            <a:noFill/>
          </a:ln>
        </p:spPr>
        <p:txBody>
          <a:bodyPr anchorCtr="0" anchor="t" bIns="46025" lIns="92075" spcFirstLastPara="1" rIns="92075" wrap="square" tIns="46025">
            <a:noAutofit/>
          </a:bodyPr>
          <a:lstStyle/>
          <a:p>
            <a:pPr indent="-342900" lvl="0" marL="342900" rtl="0" algn="l">
              <a:lnSpc>
                <a:spcPct val="100000"/>
              </a:lnSpc>
              <a:spcBef>
                <a:spcPts val="960"/>
              </a:spcBef>
              <a:spcAft>
                <a:spcPts val="0"/>
              </a:spcAft>
              <a:buSzPts val="1600"/>
              <a:buChar char="■"/>
            </a:pPr>
            <a:r>
              <a:rPr lang="en-US" sz="1600"/>
              <a:t>Some games have other may include negative numbers or numbers which are strictly bigger than 1. </a:t>
            </a:r>
            <a:endParaRPr sz="1600"/>
          </a:p>
          <a:p>
            <a:pPr indent="-330200" lvl="1" marL="914400" rtl="0" algn="l">
              <a:lnSpc>
                <a:spcPct val="100000"/>
              </a:lnSpc>
              <a:spcBef>
                <a:spcPts val="960"/>
              </a:spcBef>
              <a:spcAft>
                <a:spcPts val="0"/>
              </a:spcAft>
              <a:buClr>
                <a:srgbClr val="006600"/>
              </a:buClr>
              <a:buSzPts val="1600"/>
              <a:buChar char="●"/>
            </a:pPr>
            <a:r>
              <a:rPr lang="en-US" sz="1600"/>
              <a:t>If I was to ask someone to pick a number between -10 and 10. </a:t>
            </a:r>
            <a:endParaRPr sz="1600"/>
          </a:p>
          <a:p>
            <a:pPr indent="-330200" lvl="1" marL="914400" rtl="0" algn="l">
              <a:lnSpc>
                <a:spcPct val="100000"/>
              </a:lnSpc>
              <a:spcBef>
                <a:spcPts val="960"/>
              </a:spcBef>
              <a:spcAft>
                <a:spcPts val="0"/>
              </a:spcAft>
              <a:buClr>
                <a:srgbClr val="006600"/>
              </a:buClr>
              <a:buSzPts val="1600"/>
              <a:buChar char="●"/>
            </a:pPr>
            <a:r>
              <a:rPr lang="en-US" sz="1600"/>
              <a:t>If I was to ask someone to pick a number between 4 and 16. </a:t>
            </a:r>
            <a:endParaRPr sz="1600"/>
          </a:p>
          <a:p>
            <a:pPr indent="-342900" lvl="0" marL="342900" rtl="0" algn="l">
              <a:lnSpc>
                <a:spcPct val="100000"/>
              </a:lnSpc>
              <a:spcBef>
                <a:spcPts val="960"/>
              </a:spcBef>
              <a:spcAft>
                <a:spcPts val="0"/>
              </a:spcAft>
              <a:buSzPts val="1600"/>
              <a:buChar char="■"/>
            </a:pPr>
            <a:r>
              <a:rPr lang="en-US" sz="1600"/>
              <a:t>Design a Java program that simulates the pick of an int number in range [M,N]. (both M and N are included) </a:t>
            </a:r>
            <a:endParaRPr sz="1600"/>
          </a:p>
          <a:p>
            <a:pPr indent="-330200" lvl="1" marL="914400" marR="0" rtl="0" algn="l">
              <a:lnSpc>
                <a:spcPct val="100000"/>
              </a:lnSpc>
              <a:spcBef>
                <a:spcPts val="960"/>
              </a:spcBef>
              <a:spcAft>
                <a:spcPts val="0"/>
              </a:spcAft>
              <a:buClr>
                <a:srgbClr val="006600"/>
              </a:buClr>
              <a:buSzPts val="1600"/>
              <a:buChar char="●"/>
            </a:pPr>
            <a:r>
              <a:rPr lang="en-US" sz="1600"/>
              <a:t>When executed, the program receives a couple of int value named “max” and “min” which represent N,M, respectively from the user. </a:t>
            </a:r>
            <a:endParaRPr sz="1600"/>
          </a:p>
          <a:p>
            <a:pPr indent="-330200" lvl="1" marL="914400" marR="0" rtl="0" algn="l">
              <a:lnSpc>
                <a:spcPct val="100000"/>
              </a:lnSpc>
              <a:spcBef>
                <a:spcPts val="960"/>
              </a:spcBef>
              <a:spcAft>
                <a:spcPts val="0"/>
              </a:spcAft>
              <a:buClr>
                <a:srgbClr val="006600"/>
              </a:buClr>
              <a:buSzPts val="1600"/>
              <a:buChar char="●"/>
            </a:pPr>
            <a:r>
              <a:rPr lang="en-US" sz="1600"/>
              <a:t>Then the program should generate a random number between M and N (inclusive) to represent the outcome of a number pick. Display the result to the user.</a:t>
            </a:r>
            <a:endParaRPr sz="1600"/>
          </a:p>
          <a:p>
            <a:pPr indent="-330200" lvl="1" marL="914400" marR="0" rtl="0" algn="l">
              <a:lnSpc>
                <a:spcPct val="100000"/>
              </a:lnSpc>
              <a:spcBef>
                <a:spcPts val="960"/>
              </a:spcBef>
              <a:spcAft>
                <a:spcPts val="0"/>
              </a:spcAft>
              <a:buClr>
                <a:srgbClr val="006600"/>
              </a:buClr>
              <a:buSzPts val="1600"/>
              <a:buChar char="●"/>
            </a:pPr>
            <a:r>
              <a:rPr lang="en-US" sz="1600"/>
              <a:t>Ensure that each number between M and N has an equal chance (as possible) of being rolled (AKA fair odds). You may use Math library freely in the solution.</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a:p>
            <a:pPr indent="0" lvl="0" marL="0" rtl="0" algn="l">
              <a:lnSpc>
                <a:spcPct val="100000"/>
              </a:lnSpc>
              <a:spcBef>
                <a:spcPts val="960"/>
              </a:spcBef>
              <a:spcAft>
                <a:spcPts val="0"/>
              </a:spcAft>
              <a:buSzPts val="1800"/>
              <a:buNone/>
            </a:pPr>
            <a:r>
              <a:t/>
            </a:r>
            <a:endParaRPr sz="1600"/>
          </a:p>
        </p:txBody>
      </p:sp>
      <p:sp>
        <p:nvSpPr>
          <p:cNvPr id="389" name="Google Shape;389;g2863174cae8_0_77"/>
          <p:cNvSpPr/>
          <p:nvPr/>
        </p:nvSpPr>
        <p:spPr>
          <a:xfrm>
            <a:off x="152400" y="6652725"/>
            <a:ext cx="5029200" cy="194400"/>
          </a:xfrm>
          <a:prstGeom prst="rect">
            <a:avLst/>
          </a:prstGeom>
          <a:solidFill>
            <a:schemeClr val="lt1"/>
          </a:solidFill>
          <a:ln cap="flat" cmpd="sng" w="9525">
            <a:solidFill>
              <a:schemeClr val="lt1"/>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g2863174cae8_0_85"/>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5, Expansion 2 - Solution</a:t>
            </a:r>
            <a:endParaRPr/>
          </a:p>
        </p:txBody>
      </p:sp>
      <p:sp>
        <p:nvSpPr>
          <p:cNvPr id="396" name="Google Shape;396;g2863174cae8_0_85"/>
          <p:cNvSpPr txBox="1"/>
          <p:nvPr>
            <p:ph idx="4294967295" type="body"/>
          </p:nvPr>
        </p:nvSpPr>
        <p:spPr>
          <a:xfrm>
            <a:off x="152400" y="838200"/>
            <a:ext cx="8839200" cy="3566700"/>
          </a:xfrm>
          <a:prstGeom prst="rect">
            <a:avLst/>
          </a:prstGeom>
          <a:solidFill>
            <a:srgbClr val="DBD8D8"/>
          </a:solidFill>
          <a:ln cap="flat" cmpd="sng" w="9525">
            <a:solidFill>
              <a:schemeClr val="dk1"/>
            </a:solidFill>
            <a:prstDash val="solid"/>
            <a:round/>
            <a:headEnd len="sm" w="sm" type="none"/>
            <a:tailEnd len="sm" w="sm" type="none"/>
          </a:ln>
        </p:spPr>
        <p:txBody>
          <a:bodyPr anchorCtr="0" anchor="t" bIns="46025" lIns="92075" spcFirstLastPara="1" rIns="92075" wrap="square" tIns="46025">
            <a:noAutofit/>
          </a:bodyPr>
          <a:lstStyle/>
          <a:p>
            <a:pPr indent="-342900" lvl="0" marL="3429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 class </a:t>
            </a:r>
            <a:r>
              <a:rPr lang="en-US" sz="1600">
                <a:latin typeface="Consolas"/>
                <a:ea typeface="Consolas"/>
                <a:cs typeface="Consolas"/>
                <a:sym typeface="Consolas"/>
              </a:rPr>
              <a:t>DiceRoll {</a:t>
            </a:r>
            <a:endParaRPr b="1" sz="1600">
              <a:solidFill>
                <a:srgbClr val="7F0055"/>
              </a:solidFill>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b="1" lang="en-US" sz="1600">
                <a:solidFill>
                  <a:srgbClr val="7F0055"/>
                </a:solidFill>
                <a:latin typeface="Consolas"/>
                <a:ea typeface="Consolas"/>
                <a:cs typeface="Consolas"/>
                <a:sym typeface="Consolas"/>
              </a:rPr>
              <a:t>		public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static</a:t>
            </a: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void</a:t>
            </a:r>
            <a:r>
              <a:rPr lang="en-US" sz="1600">
                <a:latin typeface="Consolas"/>
                <a:ea typeface="Consolas"/>
                <a:cs typeface="Consolas"/>
                <a:sym typeface="Consolas"/>
              </a:rPr>
              <a:t> main(String[] args){</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int</a:t>
            </a:r>
            <a:r>
              <a:rPr lang="en-US" sz="1600">
                <a:latin typeface="Consolas"/>
                <a:ea typeface="Consolas"/>
                <a:cs typeface="Consolas"/>
                <a:sym typeface="Consolas"/>
              </a:rPr>
              <a:t> max = Integer.parseInt(args[0]);</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a:t>
            </a:r>
            <a:r>
              <a:rPr b="1" lang="en-US" sz="1600">
                <a:solidFill>
                  <a:srgbClr val="7F0055"/>
                </a:solidFill>
                <a:latin typeface="Consolas"/>
                <a:ea typeface="Consolas"/>
                <a:cs typeface="Consolas"/>
                <a:sym typeface="Consolas"/>
              </a:rPr>
              <a:t>int</a:t>
            </a:r>
            <a:r>
              <a:rPr lang="en-US" sz="1600">
                <a:latin typeface="Consolas"/>
                <a:ea typeface="Consolas"/>
                <a:cs typeface="Consolas"/>
                <a:sym typeface="Consolas"/>
              </a:rPr>
              <a:t> min = Integer.parseInt(args[1]);</a:t>
            </a:r>
            <a:endParaRPr sz="1600">
              <a:latin typeface="Consolas"/>
              <a:ea typeface="Consolas"/>
              <a:cs typeface="Consolas"/>
              <a:sym typeface="Consolas"/>
            </a:endParaRPr>
          </a:p>
          <a:p>
            <a:pPr indent="-342900" lvl="0" marL="800100" rtl="0" algn="l">
              <a:lnSpc>
                <a:spcPct val="90000"/>
              </a:lnSpc>
              <a:spcBef>
                <a:spcPts val="960"/>
              </a:spcBef>
              <a:spcAft>
                <a:spcPts val="0"/>
              </a:spcAft>
              <a:buClr>
                <a:schemeClr val="dk1"/>
              </a:buClr>
              <a:buSzPts val="1100"/>
              <a:buFont typeface="Arial"/>
              <a:buNone/>
            </a:pPr>
            <a:r>
              <a:rPr lang="en-US" sz="1600">
                <a:latin typeface="Consolas"/>
                <a:ea typeface="Consolas"/>
                <a:cs typeface="Consolas"/>
                <a:sym typeface="Consolas"/>
              </a:rPr>
              <a:t>		  System.</a:t>
            </a:r>
            <a:r>
              <a:rPr i="1" lang="en-US" sz="1600">
                <a:solidFill>
                  <a:srgbClr val="0000C0"/>
                </a:solidFill>
                <a:latin typeface="Consolas"/>
                <a:ea typeface="Consolas"/>
                <a:cs typeface="Consolas"/>
                <a:sym typeface="Consolas"/>
              </a:rPr>
              <a:t>out</a:t>
            </a:r>
            <a:r>
              <a:rPr lang="en-US" sz="1600">
                <a:latin typeface="Consolas"/>
                <a:ea typeface="Consolas"/>
                <a:cs typeface="Consolas"/>
                <a:sym typeface="Consolas"/>
              </a:rPr>
              <a:t>.println((</a:t>
            </a:r>
            <a:r>
              <a:rPr b="1" lang="en-US" sz="1600">
                <a:solidFill>
                  <a:srgbClr val="7F0055"/>
                </a:solidFill>
                <a:latin typeface="Consolas"/>
                <a:ea typeface="Consolas"/>
                <a:cs typeface="Consolas"/>
                <a:sym typeface="Consolas"/>
              </a:rPr>
              <a:t>int</a:t>
            </a:r>
            <a:r>
              <a:rPr lang="en-US" sz="1600">
                <a:latin typeface="Consolas"/>
                <a:ea typeface="Consolas"/>
                <a:cs typeface="Consolas"/>
                <a:sym typeface="Consolas"/>
              </a:rPr>
              <a:t>) ((Math.</a:t>
            </a:r>
            <a:r>
              <a:rPr i="1" lang="en-US" sz="1600">
                <a:latin typeface="Consolas"/>
                <a:ea typeface="Consolas"/>
                <a:cs typeface="Consolas"/>
                <a:sym typeface="Consolas"/>
              </a:rPr>
              <a:t>random</a:t>
            </a:r>
            <a:r>
              <a:rPr lang="en-US" sz="1600">
                <a:latin typeface="Consolas"/>
                <a:ea typeface="Consolas"/>
                <a:cs typeface="Consolas"/>
                <a:sym typeface="Consolas"/>
              </a:rPr>
              <a:t>() *(max - min + 1)) + min));</a:t>
            </a:r>
            <a:endParaRPr/>
          </a:p>
          <a:p>
            <a:pPr indent="-342900" lvl="0" marL="342900" rtl="0" algn="l">
              <a:lnSpc>
                <a:spcPct val="90000"/>
              </a:lnSpc>
              <a:spcBef>
                <a:spcPts val="1080"/>
              </a:spcBef>
              <a:spcAft>
                <a:spcPts val="0"/>
              </a:spcAft>
              <a:buClr>
                <a:schemeClr val="dk1"/>
              </a:buClr>
              <a:buSzPts val="1100"/>
              <a:buFont typeface="Arial"/>
              <a:buNone/>
            </a:pPr>
            <a:r>
              <a:rPr lang="en-US" sz="1600">
                <a:solidFill>
                  <a:srgbClr val="00B050"/>
                </a:solidFill>
                <a:latin typeface="Consolas"/>
                <a:ea typeface="Consolas"/>
                <a:cs typeface="Consolas"/>
                <a:sym typeface="Consolas"/>
              </a:rPr>
              <a:t>		</a:t>
            </a:r>
            <a:r>
              <a:rPr lang="en-US" sz="1600">
                <a:latin typeface="Consolas"/>
                <a:ea typeface="Consolas"/>
                <a:cs typeface="Consolas"/>
                <a:sym typeface="Consolas"/>
              </a:rPr>
              <a:t>}</a:t>
            </a:r>
            <a:endParaRPr sz="1600">
              <a:latin typeface="Consolas"/>
              <a:ea typeface="Consolas"/>
              <a:cs typeface="Consolas"/>
              <a:sym typeface="Consolas"/>
            </a:endParaRPr>
          </a:p>
          <a:p>
            <a:pPr indent="-342900" lvl="0" marL="342900" rtl="0" algn="l">
              <a:lnSpc>
                <a:spcPct val="90000"/>
              </a:lnSpc>
              <a:spcBef>
                <a:spcPts val="1080"/>
              </a:spcBef>
              <a:spcAft>
                <a:spcPts val="0"/>
              </a:spcAft>
              <a:buClr>
                <a:schemeClr val="dk1"/>
              </a:buClr>
              <a:buSzPts val="1100"/>
              <a:buFont typeface="Arial"/>
              <a:buNone/>
            </a:pPr>
            <a:r>
              <a:rPr lang="en-US" sz="1600">
                <a:latin typeface="Consolas"/>
                <a:ea typeface="Consolas"/>
                <a:cs typeface="Consolas"/>
                <a:sym typeface="Consolas"/>
              </a:rPr>
              <a:t>}</a:t>
            </a:r>
            <a:endParaRPr sz="1600">
              <a:latin typeface="Consolas"/>
              <a:ea typeface="Consolas"/>
              <a:cs typeface="Consolas"/>
              <a:sym typeface="Consolas"/>
            </a:endParaRPr>
          </a:p>
          <a:p>
            <a:pPr indent="0" lvl="0" marL="0" rtl="0" algn="l">
              <a:lnSpc>
                <a:spcPct val="100000"/>
              </a:lnSpc>
              <a:spcBef>
                <a:spcPts val="0"/>
              </a:spcBef>
              <a:spcAft>
                <a:spcPts val="0"/>
              </a:spcAft>
              <a:buClr>
                <a:srgbClr val="000000"/>
              </a:buClr>
              <a:buSzPts val="1600"/>
              <a:buFont typeface="Arial"/>
              <a:buNone/>
            </a:pPr>
            <a:r>
              <a:t/>
            </a:r>
            <a:endParaRPr sz="1600">
              <a:solidFill>
                <a:srgbClr val="000000"/>
              </a:solidFill>
              <a:latin typeface="Consolas"/>
              <a:ea typeface="Consolas"/>
              <a:cs typeface="Consolas"/>
              <a:sym typeface="Consolas"/>
            </a:endParaRPr>
          </a:p>
          <a:p>
            <a:pPr indent="0" lvl="1" marL="457200" rtl="0" algn="l">
              <a:lnSpc>
                <a:spcPct val="200000"/>
              </a:lnSpc>
              <a:spcBef>
                <a:spcPts val="960"/>
              </a:spcBef>
              <a:spcAft>
                <a:spcPts val="0"/>
              </a:spcAft>
              <a:buClr>
                <a:schemeClr val="hlink"/>
              </a:buClr>
              <a:buSzPts val="1200"/>
              <a:buFont typeface="Noto Sans"/>
              <a:buNone/>
            </a:pPr>
            <a:r>
              <a:t/>
            </a:r>
            <a:endParaRPr b="1" sz="1600">
              <a:solidFill>
                <a:srgbClr val="7F0055"/>
              </a:solidFill>
              <a:latin typeface="Consolas"/>
              <a:ea typeface="Consolas"/>
              <a:cs typeface="Consolas"/>
              <a:sym typeface="Consolas"/>
            </a:endParaRPr>
          </a:p>
        </p:txBody>
      </p:sp>
      <p:sp>
        <p:nvSpPr>
          <p:cNvPr id="397" name="Google Shape;397;g2863174cae8_0_85"/>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398" name="Google Shape;398;g2863174cae8_0_85"/>
          <p:cNvSpPr txBox="1"/>
          <p:nvPr/>
        </p:nvSpPr>
        <p:spPr>
          <a:xfrm>
            <a:off x="95250" y="4564290"/>
            <a:ext cx="6761526" cy="1755802"/>
          </a:xfrm>
          <a:prstGeom prst="rect">
            <a:avLst/>
          </a:prstGeom>
          <a:noFill/>
          <a:ln>
            <a:noFill/>
          </a:ln>
        </p:spPr>
        <p:txBody>
          <a:bodyPr anchorCtr="0" anchor="t" bIns="45700" lIns="91425" spcFirstLastPara="1" rIns="91425" wrap="square" tIns="45700">
            <a:spAutoFit/>
          </a:bodyPr>
          <a:lstStyle/>
          <a:p>
            <a:pPr indent="-330200" lvl="0" marL="457200" marR="0" rtl="0" algn="l">
              <a:lnSpc>
                <a:spcPct val="200000"/>
              </a:lnSpc>
              <a:spcBef>
                <a:spcPts val="0"/>
              </a:spcBef>
              <a:spcAft>
                <a:spcPts val="0"/>
              </a:spcAft>
              <a:buClr>
                <a:srgbClr val="000000"/>
              </a:buClr>
              <a:buSzPts val="1600"/>
              <a:buFont typeface="Consolas"/>
              <a:buChar char="■"/>
            </a:pPr>
            <a:r>
              <a:rPr b="1" i="0" lang="en-US" sz="1600" u="none" cap="none" strike="noStrike">
                <a:solidFill>
                  <a:srgbClr val="7F0055"/>
                </a:solidFill>
                <a:latin typeface="Consolas"/>
                <a:ea typeface="Consolas"/>
                <a:cs typeface="Consolas"/>
                <a:sym typeface="Consolas"/>
              </a:rPr>
              <a:t>Generalize the random in range formula (both work)</a:t>
            </a:r>
            <a:endParaRPr b="0" i="0" sz="1400" u="none" cap="none" strike="noStrike">
              <a:solidFill>
                <a:srgbClr val="000000"/>
              </a:solidFill>
              <a:latin typeface="Consolas"/>
              <a:ea typeface="Consolas"/>
              <a:cs typeface="Consolas"/>
              <a:sym typeface="Consolas"/>
            </a:endParaRPr>
          </a:p>
          <a:p>
            <a:pPr indent="0" lvl="1" marL="457200" marR="0" rtl="0" algn="l">
              <a:lnSpc>
                <a:spcPct val="200000"/>
              </a:lnSpc>
              <a:spcBef>
                <a:spcPts val="960"/>
              </a:spcBef>
              <a:spcAft>
                <a:spcPts val="0"/>
              </a:spcAft>
              <a:buClr>
                <a:srgbClr val="000099"/>
              </a:buClr>
              <a:buSzPts val="1200"/>
              <a:buFont typeface="Noto Sans"/>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Math.</a:t>
            </a:r>
            <a:r>
              <a:rPr b="0" i="1" lang="en-US" sz="1600" u="none" cap="none" strike="noStrike">
                <a:solidFill>
                  <a:srgbClr val="000000"/>
                </a:solidFill>
                <a:latin typeface="Consolas"/>
                <a:ea typeface="Consolas"/>
                <a:cs typeface="Consolas"/>
                <a:sym typeface="Consolas"/>
              </a:rPr>
              <a:t>random</a:t>
            </a:r>
            <a:r>
              <a:rPr b="0" i="0" lang="en-US" sz="1600" u="none" cap="none" strike="noStrike">
                <a:solidFill>
                  <a:srgbClr val="000000"/>
                </a:solidFill>
                <a:latin typeface="Consolas"/>
                <a:ea typeface="Consolas"/>
                <a:cs typeface="Consolas"/>
                <a:sym typeface="Consolas"/>
              </a:rPr>
              <a:t>()*(</a:t>
            </a:r>
            <a:r>
              <a:rPr b="0" i="1" lang="en-US" sz="1600" u="none" cap="none" strike="noStrike">
                <a:solidFill>
                  <a:srgbClr val="000000"/>
                </a:solidFill>
                <a:latin typeface="Consolas"/>
                <a:ea typeface="Consolas"/>
                <a:cs typeface="Consolas"/>
                <a:sym typeface="Consolas"/>
              </a:rPr>
              <a:t>max </a:t>
            </a:r>
            <a:r>
              <a:rPr b="0" i="0" lang="en-US" sz="1600" u="none" cap="none" strike="noStrike">
                <a:solidFill>
                  <a:srgbClr val="000000"/>
                </a:solidFill>
                <a:latin typeface="Consolas"/>
                <a:ea typeface="Consolas"/>
                <a:cs typeface="Consolas"/>
                <a:sym typeface="Consolas"/>
              </a:rPr>
              <a:t>- </a:t>
            </a:r>
            <a:r>
              <a:rPr b="0" i="1" lang="en-US" sz="1600" u="none" cap="none" strike="noStrike">
                <a:solidFill>
                  <a:srgbClr val="000000"/>
                </a:solidFill>
                <a:latin typeface="Consolas"/>
                <a:ea typeface="Consolas"/>
                <a:cs typeface="Consolas"/>
                <a:sym typeface="Consolas"/>
              </a:rPr>
              <a:t>min </a:t>
            </a:r>
            <a:r>
              <a:rPr b="0" i="0" lang="en-US" sz="1600" u="none" cap="none" strike="noStrike">
                <a:solidFill>
                  <a:srgbClr val="000000"/>
                </a:solidFill>
                <a:latin typeface="Consolas"/>
                <a:ea typeface="Consolas"/>
                <a:cs typeface="Consolas"/>
                <a:sym typeface="Consolas"/>
              </a:rPr>
              <a:t>+ 1) ) + </a:t>
            </a:r>
            <a:r>
              <a:rPr b="0" i="1" lang="en-US" sz="1600" u="none" cap="none" strike="noStrike">
                <a:solidFill>
                  <a:srgbClr val="000000"/>
                </a:solidFill>
                <a:latin typeface="Consolas"/>
                <a:ea typeface="Consolas"/>
                <a:cs typeface="Consolas"/>
                <a:sym typeface="Consolas"/>
              </a:rPr>
              <a:t>min</a:t>
            </a:r>
            <a:endParaRPr/>
          </a:p>
          <a:p>
            <a:pPr indent="0" lvl="1" marL="457200" marR="0" rtl="0" algn="l">
              <a:lnSpc>
                <a:spcPct val="200000"/>
              </a:lnSpc>
              <a:spcBef>
                <a:spcPts val="960"/>
              </a:spcBef>
              <a:spcAft>
                <a:spcPts val="0"/>
              </a:spcAft>
              <a:buClr>
                <a:schemeClr val="hlink"/>
              </a:buClr>
              <a:buSzPts val="1200"/>
              <a:buFont typeface="Noto Sans"/>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Math.</a:t>
            </a:r>
            <a:r>
              <a:rPr b="0" i="1" lang="en-US" sz="1600" u="none" cap="none" strike="noStrike">
                <a:solidFill>
                  <a:srgbClr val="000000"/>
                </a:solidFill>
                <a:latin typeface="Consolas"/>
                <a:ea typeface="Consolas"/>
                <a:cs typeface="Consolas"/>
                <a:sym typeface="Consolas"/>
              </a:rPr>
              <a:t>random</a:t>
            </a:r>
            <a:r>
              <a:rPr b="0" i="0" lang="en-US" sz="1600" u="none" cap="none" strike="noStrike">
                <a:solidFill>
                  <a:srgbClr val="000000"/>
                </a:solidFill>
                <a:latin typeface="Consolas"/>
                <a:ea typeface="Consolas"/>
                <a:cs typeface="Consolas"/>
                <a:sym typeface="Consolas"/>
              </a:rPr>
              <a:t>()*(</a:t>
            </a:r>
            <a:r>
              <a:rPr b="0" i="1" lang="en-US" sz="1600" u="none" cap="none" strike="noStrike">
                <a:solidFill>
                  <a:srgbClr val="000000"/>
                </a:solidFill>
                <a:latin typeface="Consolas"/>
                <a:ea typeface="Consolas"/>
                <a:cs typeface="Consolas"/>
                <a:sym typeface="Consolas"/>
              </a:rPr>
              <a:t>max </a:t>
            </a:r>
            <a:r>
              <a:rPr b="0" i="0" lang="en-US" sz="1600" u="none" cap="none" strike="noStrike">
                <a:solidFill>
                  <a:srgbClr val="000000"/>
                </a:solidFill>
                <a:latin typeface="Consolas"/>
                <a:ea typeface="Consolas"/>
                <a:cs typeface="Consolas"/>
                <a:sym typeface="Consolas"/>
              </a:rPr>
              <a:t>- </a:t>
            </a:r>
            <a:r>
              <a:rPr b="0" i="1" lang="en-US" sz="1600" u="none" cap="none" strike="noStrike">
                <a:solidFill>
                  <a:srgbClr val="000000"/>
                </a:solidFill>
                <a:latin typeface="Consolas"/>
                <a:ea typeface="Consolas"/>
                <a:cs typeface="Consolas"/>
                <a:sym typeface="Consolas"/>
              </a:rPr>
              <a:t>min </a:t>
            </a:r>
            <a:r>
              <a:rPr b="0" i="0" lang="en-US" sz="1600" u="none" cap="none" strike="noStrike">
                <a:solidFill>
                  <a:srgbClr val="000000"/>
                </a:solidFill>
                <a:latin typeface="Consolas"/>
                <a:ea typeface="Consolas"/>
                <a:cs typeface="Consolas"/>
                <a:sym typeface="Consolas"/>
              </a:rPr>
              <a:t>+ 1) + </a:t>
            </a:r>
            <a:r>
              <a:rPr b="0" i="1" lang="en-US" sz="1600" u="none" cap="none" strike="noStrike">
                <a:solidFill>
                  <a:srgbClr val="000000"/>
                </a:solidFill>
                <a:latin typeface="Consolas"/>
                <a:ea typeface="Consolas"/>
                <a:cs typeface="Consolas"/>
                <a:sym typeface="Consolas"/>
              </a:rPr>
              <a:t>min</a:t>
            </a:r>
            <a:r>
              <a:rPr b="0" i="0" lang="en-US" sz="1600" u="none" cap="none" strike="noStrike">
                <a:solidFill>
                  <a:srgbClr val="000000"/>
                </a:solidFill>
                <a:latin typeface="Consolas"/>
                <a:ea typeface="Consolas"/>
                <a:cs typeface="Consolas"/>
                <a:sym typeface="Consolas"/>
              </a:rPr>
              <a:t> ) </a:t>
            </a:r>
            <a:endParaRPr b="0" i="1" sz="1600" u="none" cap="none" strike="noStrike">
              <a:solidFill>
                <a:srgbClr val="000000"/>
              </a:solidFill>
              <a:latin typeface="Consolas"/>
              <a:ea typeface="Consolas"/>
              <a:cs typeface="Consolas"/>
              <a:sym typeface="Consolas"/>
            </a:endParaRPr>
          </a:p>
        </p:txBody>
      </p:sp>
      <p:pic>
        <p:nvPicPr>
          <p:cNvPr descr="Image result for random" id="399" name="Google Shape;399;g2863174cae8_0_85"/>
          <p:cNvPicPr preferRelativeResize="0"/>
          <p:nvPr/>
        </p:nvPicPr>
        <p:blipFill rotWithShape="1">
          <a:blip r:embed="rId3">
            <a:alphaModFix/>
          </a:blip>
          <a:srcRect b="0" l="0" r="0" t="0"/>
          <a:stretch/>
        </p:blipFill>
        <p:spPr>
          <a:xfrm>
            <a:off x="7007504" y="4564290"/>
            <a:ext cx="1498933" cy="19476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descr="OPENOAM" id="405" name="Google Shape;405;p46"/>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406" name="Google Shape;406;p46"/>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Command line</a:t>
            </a:r>
            <a:endParaRPr b="0" i="0" sz="2800" u="none" cap="none" strike="noStrike">
              <a:solidFill>
                <a:schemeClr val="dk1"/>
              </a:solidFill>
              <a:latin typeface="Comic Sans MS"/>
              <a:ea typeface="Comic Sans MS"/>
              <a:cs typeface="Comic Sans MS"/>
              <a:sym typeface="Comic Sans MS"/>
            </a:endParaRPr>
          </a:p>
        </p:txBody>
      </p:sp>
      <p:sp>
        <p:nvSpPr>
          <p:cNvPr id="407" name="Google Shape;407;p46"/>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408" name="Google Shape;408;p46"/>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800" u="none" cap="none" strike="noStrike">
              <a:solidFill>
                <a:schemeClr val="dk1"/>
              </a:solidFill>
              <a:latin typeface="Arial"/>
              <a:ea typeface="Arial"/>
              <a:cs typeface="Arial"/>
              <a:sym typeface="Arial"/>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409" name="Google Shape;409;p46"/>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10" name="Google Shape;410;p46"/>
          <p:cNvPicPr preferRelativeResize="0"/>
          <p:nvPr/>
        </p:nvPicPr>
        <p:blipFill rotWithShape="1">
          <a:blip r:embed="rId4">
            <a:alphaModFix/>
          </a:blip>
          <a:srcRect b="0" l="0" r="0" t="0"/>
          <a:stretch/>
        </p:blipFill>
        <p:spPr>
          <a:xfrm>
            <a:off x="1524000" y="3149475"/>
            <a:ext cx="2810501" cy="1841950"/>
          </a:xfrm>
          <a:prstGeom prst="rect">
            <a:avLst/>
          </a:prstGeom>
          <a:noFill/>
          <a:ln>
            <a:noFill/>
          </a:ln>
        </p:spPr>
      </p:pic>
      <p:pic>
        <p:nvPicPr>
          <p:cNvPr id="411" name="Google Shape;411;p46"/>
          <p:cNvPicPr preferRelativeResize="0"/>
          <p:nvPr/>
        </p:nvPicPr>
        <p:blipFill rotWithShape="1">
          <a:blip r:embed="rId5">
            <a:alphaModFix/>
          </a:blip>
          <a:srcRect b="0" l="0" r="0" t="0"/>
          <a:stretch/>
        </p:blipFill>
        <p:spPr>
          <a:xfrm>
            <a:off x="4802849" y="3149475"/>
            <a:ext cx="2810511" cy="18419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0"/>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18" name="Google Shape;418;p50"/>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Command line - Commands (Java related)</a:t>
            </a:r>
            <a:endParaRPr/>
          </a:p>
        </p:txBody>
      </p:sp>
      <p:sp>
        <p:nvSpPr>
          <p:cNvPr id="419" name="Google Shape;419;p50"/>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marR="0" rtl="0" algn="l">
              <a:lnSpc>
                <a:spcPct val="100000"/>
              </a:lnSpc>
              <a:spcBef>
                <a:spcPts val="0"/>
              </a:spcBef>
              <a:spcAft>
                <a:spcPts val="0"/>
              </a:spcAft>
              <a:buClr>
                <a:srgbClr val="006600"/>
              </a:buClr>
              <a:buSzPts val="1600"/>
              <a:buFont typeface="Noto Sans"/>
              <a:buChar char="■"/>
            </a:pPr>
            <a:r>
              <a:rPr lang="en-US" sz="1600"/>
              <a:t>“javac” is a command which receives an input a java file (file with .java extension and must be specified both name and extension) , the command compiles that java file and creates a .class file.</a:t>
            </a:r>
            <a:endParaRPr sz="1600"/>
          </a:p>
          <a:p>
            <a:pPr indent="-330200" lvl="1" marL="914400" rtl="0" algn="l">
              <a:lnSpc>
                <a:spcPct val="100000"/>
              </a:lnSpc>
              <a:spcBef>
                <a:spcPts val="0"/>
              </a:spcBef>
              <a:spcAft>
                <a:spcPts val="0"/>
              </a:spcAft>
              <a:buClr>
                <a:srgbClr val="006600"/>
              </a:buClr>
              <a:buSzPts val="1600"/>
              <a:buChar char="●"/>
            </a:pPr>
            <a:r>
              <a:rPr lang="en-US" sz="1600"/>
              <a:t>Assume I want to compile the file: MyCode.java</a:t>
            </a:r>
            <a:endParaRPr sz="1600"/>
          </a:p>
          <a:p>
            <a:pPr indent="-330200" lvl="2" marL="1371600" rtl="0" algn="l">
              <a:lnSpc>
                <a:spcPct val="100000"/>
              </a:lnSpc>
              <a:spcBef>
                <a:spcPts val="0"/>
              </a:spcBef>
              <a:spcAft>
                <a:spcPts val="0"/>
              </a:spcAft>
              <a:buClr>
                <a:srgbClr val="006600"/>
              </a:buClr>
              <a:buSzPts val="1600"/>
              <a:buChar char="❑"/>
            </a:pPr>
            <a:r>
              <a:rPr lang="en-US" sz="1600"/>
              <a:t>“javac MyCode.java”</a:t>
            </a:r>
            <a:endParaRPr sz="1600"/>
          </a:p>
          <a:p>
            <a:pPr indent="0" lvl="0" marL="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SzPts val="1600"/>
              <a:buChar char="■"/>
            </a:pPr>
            <a:r>
              <a:rPr lang="en-US" sz="1600"/>
              <a:t>“java” is a command which receives an input a compiled java class (class file which shouldn’t be specified) and runs that class. </a:t>
            </a:r>
            <a:endParaRPr sz="1600"/>
          </a:p>
          <a:p>
            <a:pPr indent="-330200" lvl="1" marL="914400" rtl="0" algn="l">
              <a:lnSpc>
                <a:spcPct val="100000"/>
              </a:lnSpc>
              <a:spcBef>
                <a:spcPts val="0"/>
              </a:spcBef>
              <a:spcAft>
                <a:spcPts val="0"/>
              </a:spcAft>
              <a:buClr>
                <a:srgbClr val="006600"/>
              </a:buClr>
              <a:buSzPts val="1600"/>
              <a:buChar char="●"/>
            </a:pPr>
            <a:r>
              <a:rPr lang="en-US" sz="1600"/>
              <a:t>Assume I want to run the class: MyCode</a:t>
            </a:r>
            <a:endParaRPr sz="1600"/>
          </a:p>
          <a:p>
            <a:pPr indent="-330200" lvl="2" marL="1371600" rtl="0" algn="l">
              <a:lnSpc>
                <a:spcPct val="100000"/>
              </a:lnSpc>
              <a:spcBef>
                <a:spcPts val="0"/>
              </a:spcBef>
              <a:spcAft>
                <a:spcPts val="0"/>
              </a:spcAft>
              <a:buSzPts val="1600"/>
              <a:buChar char="❑"/>
            </a:pPr>
            <a:r>
              <a:rPr lang="en-US" sz="1600"/>
              <a:t>“java MyCode”</a:t>
            </a:r>
            <a:endParaRPr sz="1600"/>
          </a:p>
          <a:p>
            <a:pPr indent="-330200" lvl="1" marL="914400" rtl="0" algn="l">
              <a:lnSpc>
                <a:spcPct val="100000"/>
              </a:lnSpc>
              <a:spcBef>
                <a:spcPts val="0"/>
              </a:spcBef>
              <a:spcAft>
                <a:spcPts val="0"/>
              </a:spcAft>
              <a:buClr>
                <a:srgbClr val="006600"/>
              </a:buClr>
              <a:buSzPts val="1600"/>
              <a:buChar char="●"/>
            </a:pPr>
            <a:r>
              <a:rPr b="1" lang="en-US" sz="1600" u="sng"/>
              <a:t>Note</a:t>
            </a:r>
            <a:r>
              <a:rPr lang="en-US" sz="1600"/>
              <a:t>: it must have a “main” to run</a:t>
            </a:r>
            <a:endParaRPr sz="1600"/>
          </a:p>
          <a:p>
            <a:pPr indent="-330200" lvl="1" marL="914400" rtl="0" algn="l">
              <a:lnSpc>
                <a:spcPct val="100000"/>
              </a:lnSpc>
              <a:spcBef>
                <a:spcPts val="0"/>
              </a:spcBef>
              <a:spcAft>
                <a:spcPts val="0"/>
              </a:spcAft>
              <a:buClr>
                <a:srgbClr val="006600"/>
              </a:buClr>
              <a:buSzPts val="1600"/>
              <a:buChar char="●"/>
            </a:pPr>
            <a:r>
              <a:rPr lang="en-US" sz="1600"/>
              <a:t>If there are usages of args in code they must come after the name of the class in order with a single space between them. </a:t>
            </a:r>
            <a:endParaRPr sz="1600"/>
          </a:p>
          <a:p>
            <a:pPr indent="0" lvl="0" marL="0" rtl="0" algn="l">
              <a:lnSpc>
                <a:spcPct val="100000"/>
              </a:lnSpc>
              <a:spcBef>
                <a:spcPts val="0"/>
              </a:spcBef>
              <a:spcAft>
                <a:spcPts val="0"/>
              </a:spcAft>
              <a:buSzPts val="1800"/>
              <a:buNone/>
            </a:pPr>
            <a:r>
              <a:rPr lang="en-US" sz="1600"/>
              <a:t> </a:t>
            </a:r>
            <a:endParaRPr sz="1600"/>
          </a:p>
          <a:p>
            <a:pPr indent="0" lvl="0" marL="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4"/>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Overview</a:t>
            </a:r>
            <a:endParaRPr/>
          </a:p>
        </p:txBody>
      </p:sp>
      <p:sp>
        <p:nvSpPr>
          <p:cNvPr id="82" name="Google Shape;82;p4"/>
          <p:cNvSpPr txBox="1"/>
          <p:nvPr>
            <p:ph idx="4294967295" type="body"/>
          </p:nvPr>
        </p:nvSpPr>
        <p:spPr>
          <a:xfrm>
            <a:off x="266700" y="946350"/>
            <a:ext cx="8610600" cy="35814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800"/>
              <a:buFont typeface="Noto Sans"/>
              <a:buChar char="■"/>
            </a:pPr>
            <a:r>
              <a:rPr b="0" i="0" lang="en-US" sz="1800" u="none" cap="none" strike="noStrike">
                <a:solidFill>
                  <a:schemeClr val="dk1"/>
                </a:solidFill>
                <a:latin typeface="Comic Sans MS"/>
                <a:ea typeface="Comic Sans MS"/>
                <a:cs typeface="Comic Sans MS"/>
                <a:sym typeface="Comic Sans MS"/>
              </a:rPr>
              <a:t>Variables &amp; Types of variables</a:t>
            </a:r>
            <a:endParaRPr/>
          </a:p>
          <a:p>
            <a:pPr indent="-342900" lvl="0" marL="342900" marR="0" rtl="0" algn="l">
              <a:lnSpc>
                <a:spcPct val="100000"/>
              </a:lnSpc>
              <a:spcBef>
                <a:spcPts val="1080"/>
              </a:spcBef>
              <a:spcAft>
                <a:spcPts val="0"/>
              </a:spcAft>
              <a:buClr>
                <a:srgbClr val="006600"/>
              </a:buClr>
              <a:buSzPts val="1800"/>
              <a:buFont typeface="Noto Sans"/>
              <a:buChar char="■"/>
            </a:pPr>
            <a:r>
              <a:rPr b="0" i="0" lang="en-US" sz="1800" u="none" cap="none" strike="noStrike">
                <a:solidFill>
                  <a:schemeClr val="dk1"/>
                </a:solidFill>
                <a:latin typeface="Comic Sans MS"/>
                <a:ea typeface="Comic Sans MS"/>
                <a:cs typeface="Comic Sans MS"/>
                <a:sym typeface="Comic Sans MS"/>
              </a:rPr>
              <a:t>Command line arguments</a:t>
            </a:r>
            <a:endParaRPr/>
          </a:p>
          <a:p>
            <a:pPr indent="-342900" lvl="0" marL="342900" marR="0" rtl="0" algn="l">
              <a:lnSpc>
                <a:spcPct val="100000"/>
              </a:lnSpc>
              <a:spcBef>
                <a:spcPts val="1080"/>
              </a:spcBef>
              <a:spcAft>
                <a:spcPts val="0"/>
              </a:spcAft>
              <a:buClr>
                <a:srgbClr val="006600"/>
              </a:buClr>
              <a:buSzPts val="1800"/>
              <a:buFont typeface="Noto Sans"/>
              <a:buChar char="■"/>
            </a:pPr>
            <a:r>
              <a:rPr b="0" i="0" lang="en-US" sz="1800" u="none" cap="none" strike="noStrike">
                <a:solidFill>
                  <a:schemeClr val="dk1"/>
                </a:solidFill>
                <a:latin typeface="Comic Sans MS"/>
                <a:ea typeface="Comic Sans MS"/>
                <a:cs typeface="Comic Sans MS"/>
                <a:sym typeface="Comic Sans MS"/>
              </a:rPr>
              <a:t>Casting</a:t>
            </a:r>
            <a:endParaRPr b="0" i="0" sz="18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1080"/>
              </a:spcBef>
              <a:spcAft>
                <a:spcPts val="0"/>
              </a:spcAft>
              <a:buClr>
                <a:srgbClr val="006600"/>
              </a:buClr>
              <a:buSzPts val="1800"/>
              <a:buFont typeface="Noto Sans"/>
              <a:buChar char="■"/>
            </a:pPr>
            <a:r>
              <a:rPr b="0" i="0" lang="en-US" sz="1800" u="none" cap="none" strike="noStrike">
                <a:solidFill>
                  <a:schemeClr val="dk1"/>
                </a:solidFill>
                <a:latin typeface="Comic Sans MS"/>
                <a:ea typeface="Comic Sans MS"/>
                <a:cs typeface="Comic Sans MS"/>
                <a:sym typeface="Comic Sans MS"/>
              </a:rPr>
              <a:t>Math library</a:t>
            </a:r>
            <a:endParaRPr/>
          </a:p>
          <a:p>
            <a:pPr indent="-342900" lvl="0" marL="342900" marR="0" rtl="0" algn="l">
              <a:lnSpc>
                <a:spcPct val="100000"/>
              </a:lnSpc>
              <a:spcBef>
                <a:spcPts val="1080"/>
              </a:spcBef>
              <a:spcAft>
                <a:spcPts val="0"/>
              </a:spcAft>
              <a:buClr>
                <a:srgbClr val="006600"/>
              </a:buClr>
              <a:buSzPts val="1800"/>
              <a:buFont typeface="Noto Sans"/>
              <a:buChar char="■"/>
            </a:pPr>
            <a:r>
              <a:rPr lang="en-US"/>
              <a:t>Command line</a:t>
            </a:r>
            <a:endParaRPr b="0" i="0" sz="18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1080"/>
              </a:spcBef>
              <a:spcAft>
                <a:spcPts val="0"/>
              </a:spcAft>
              <a:buClr>
                <a:srgbClr val="006600"/>
              </a:buClr>
              <a:buSzPts val="1800"/>
              <a:buFont typeface="Noto Sans"/>
              <a:buChar char="■"/>
            </a:pPr>
            <a:r>
              <a:rPr lang="en-US"/>
              <a:t>Git &amp; Github</a:t>
            </a:r>
            <a:endParaRPr b="0" i="0" sz="1800" u="none" cap="none" strike="noStrike">
              <a:solidFill>
                <a:schemeClr val="dk1"/>
              </a:solidFill>
              <a:latin typeface="Comic Sans MS"/>
              <a:ea typeface="Comic Sans MS"/>
              <a:cs typeface="Comic Sans MS"/>
              <a:sym typeface="Comic Sans MS"/>
            </a:endParaRPr>
          </a:p>
          <a:p>
            <a:pPr indent="-342900" lvl="0" marL="342900" marR="0" rtl="0" algn="l">
              <a:lnSpc>
                <a:spcPct val="100000"/>
              </a:lnSpc>
              <a:spcBef>
                <a:spcPts val="1080"/>
              </a:spcBef>
              <a:spcAft>
                <a:spcPts val="0"/>
              </a:spcAft>
              <a:buClr>
                <a:srgbClr val="006600"/>
              </a:buClr>
              <a:buSzPts val="1800"/>
              <a:buFont typeface="Noto Sans"/>
              <a:buChar char="■"/>
            </a:pPr>
            <a:r>
              <a:rPr lang="en-US"/>
              <a:t>Errors</a:t>
            </a:r>
            <a:endParaRPr/>
          </a:p>
        </p:txBody>
      </p:sp>
      <p:sp>
        <p:nvSpPr>
          <p:cNvPr id="83" name="Google Shape;83;p4"/>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pic>
        <p:nvPicPr>
          <p:cNvPr descr="OPENOAM" id="425" name="Google Shape;425;g2863174cae8_1_27"/>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426" name="Google Shape;426;g2863174cae8_1_27"/>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Git &amp; Github</a:t>
            </a:r>
            <a:endParaRPr b="0" i="0" sz="2800" u="none" cap="none" strike="noStrike">
              <a:solidFill>
                <a:schemeClr val="dk1"/>
              </a:solidFill>
              <a:latin typeface="Comic Sans MS"/>
              <a:ea typeface="Comic Sans MS"/>
              <a:cs typeface="Comic Sans MS"/>
              <a:sym typeface="Comic Sans MS"/>
            </a:endParaRPr>
          </a:p>
        </p:txBody>
      </p:sp>
      <p:sp>
        <p:nvSpPr>
          <p:cNvPr id="427" name="Google Shape;427;g2863174cae8_1_27"/>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428" name="Google Shape;428;g2863174cae8_1_27"/>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800" u="none" cap="none" strike="noStrike">
              <a:solidFill>
                <a:schemeClr val="dk1"/>
              </a:solidFill>
              <a:latin typeface="Arial"/>
              <a:ea typeface="Arial"/>
              <a:cs typeface="Arial"/>
              <a:sym typeface="Arial"/>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429" name="Google Shape;429;g2863174cae8_1_27"/>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30" name="Google Shape;430;g2863174cae8_1_27"/>
          <p:cNvPicPr preferRelativeResize="0"/>
          <p:nvPr/>
        </p:nvPicPr>
        <p:blipFill rotWithShape="1">
          <a:blip r:embed="rId4">
            <a:alphaModFix/>
          </a:blip>
          <a:srcRect b="0" l="0" r="0" t="0"/>
          <a:stretch/>
        </p:blipFill>
        <p:spPr>
          <a:xfrm>
            <a:off x="1717423" y="3027124"/>
            <a:ext cx="5785350" cy="32494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g2863174cae8_1_39"/>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Git &amp; Github </a:t>
            </a:r>
            <a:endParaRPr/>
          </a:p>
        </p:txBody>
      </p:sp>
      <p:sp>
        <p:nvSpPr>
          <p:cNvPr id="437" name="Google Shape;437;g2863174cae8_1_39"/>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38" name="Google Shape;438;g2863174cae8_1_39"/>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Git</a:t>
            </a:r>
            <a:endParaRPr sz="1600"/>
          </a:p>
          <a:p>
            <a:pPr indent="-330200" lvl="1" marL="914400" rtl="0" algn="l">
              <a:lnSpc>
                <a:spcPct val="100000"/>
              </a:lnSpc>
              <a:spcBef>
                <a:spcPts val="0"/>
              </a:spcBef>
              <a:spcAft>
                <a:spcPts val="0"/>
              </a:spcAft>
              <a:buClr>
                <a:srgbClr val="006600"/>
              </a:buClr>
              <a:buSzPts val="1600"/>
              <a:buChar char="●"/>
            </a:pPr>
            <a:r>
              <a:rPr lang="en-US" sz="1600"/>
              <a:t>A tool (software) that helps developers keep track on their code. (It has more purposes but for now that what you need to know)</a:t>
            </a:r>
            <a:endParaRPr sz="1600"/>
          </a:p>
          <a:p>
            <a:pPr indent="-330200" lvl="1" marL="914400" rtl="0" algn="l">
              <a:lnSpc>
                <a:spcPct val="100000"/>
              </a:lnSpc>
              <a:spcBef>
                <a:spcPts val="0"/>
              </a:spcBef>
              <a:spcAft>
                <a:spcPts val="0"/>
              </a:spcAft>
              <a:buClr>
                <a:srgbClr val="006600"/>
              </a:buClr>
              <a:buSzPts val="1600"/>
              <a:buChar char="●"/>
            </a:pPr>
            <a:r>
              <a:rPr lang="en-US" sz="1600"/>
              <a:t>Key Terms: </a:t>
            </a:r>
            <a:endParaRPr sz="1600"/>
          </a:p>
          <a:p>
            <a:pPr indent="-330200" lvl="2" marL="1371600" rtl="0" algn="l">
              <a:lnSpc>
                <a:spcPct val="100000"/>
              </a:lnSpc>
              <a:spcBef>
                <a:spcPts val="0"/>
              </a:spcBef>
              <a:spcAft>
                <a:spcPts val="0"/>
              </a:spcAft>
              <a:buClr>
                <a:srgbClr val="006600"/>
              </a:buClr>
              <a:buSzPts val="1600"/>
              <a:buChar char="❑"/>
            </a:pPr>
            <a:r>
              <a:rPr lang="en-US" sz="1600" u="sng"/>
              <a:t>Repository</a:t>
            </a:r>
            <a:r>
              <a:rPr lang="en-US" sz="1600"/>
              <a:t> - (or Repo) is a project or folder Git watches</a:t>
            </a:r>
            <a:endParaRPr sz="1600"/>
          </a:p>
          <a:p>
            <a:pPr indent="-330200" lvl="2" marL="1371600" rtl="0" algn="l">
              <a:lnSpc>
                <a:spcPct val="100000"/>
              </a:lnSpc>
              <a:spcBef>
                <a:spcPts val="0"/>
              </a:spcBef>
              <a:spcAft>
                <a:spcPts val="0"/>
              </a:spcAft>
              <a:buClr>
                <a:srgbClr val="006600"/>
              </a:buClr>
              <a:buSzPts val="1600"/>
              <a:buChar char="❑"/>
            </a:pPr>
            <a:r>
              <a:rPr lang="en-US" sz="1600" u="sng"/>
              <a:t>commit</a:t>
            </a:r>
            <a:r>
              <a:rPr lang="en-US" sz="1600"/>
              <a:t> - is the current saved version.</a:t>
            </a:r>
            <a:endParaRPr sz="1600"/>
          </a:p>
          <a:p>
            <a:pPr indent="0" lvl="0" marL="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SzPts val="1600"/>
              <a:buChar char="■"/>
            </a:pPr>
            <a:r>
              <a:rPr lang="en-US" sz="1600"/>
              <a:t>GitHub</a:t>
            </a:r>
            <a:endParaRPr sz="1600"/>
          </a:p>
          <a:p>
            <a:pPr indent="-330200" lvl="1" marL="914400" rtl="0" algn="l">
              <a:lnSpc>
                <a:spcPct val="100000"/>
              </a:lnSpc>
              <a:spcBef>
                <a:spcPts val="0"/>
              </a:spcBef>
              <a:spcAft>
                <a:spcPts val="0"/>
              </a:spcAft>
              <a:buClr>
                <a:srgbClr val="006600"/>
              </a:buClr>
              <a:buSzPts val="1600"/>
              <a:buChar char="●"/>
            </a:pPr>
            <a:r>
              <a:rPr lang="en-US" sz="1600"/>
              <a:t>This is a website where people store their Git-tracked projects so others can see them. </a:t>
            </a:r>
            <a:endParaRPr sz="1600"/>
          </a:p>
          <a:p>
            <a:pPr indent="-330200" lvl="1" marL="914400" rtl="0" algn="l">
              <a:lnSpc>
                <a:spcPct val="100000"/>
              </a:lnSpc>
              <a:spcBef>
                <a:spcPts val="0"/>
              </a:spcBef>
              <a:spcAft>
                <a:spcPts val="0"/>
              </a:spcAft>
              <a:buClr>
                <a:srgbClr val="006600"/>
              </a:buClr>
              <a:buSzPts val="1600"/>
              <a:buChar char="●"/>
            </a:pPr>
            <a:r>
              <a:rPr lang="en-US" sz="1600"/>
              <a:t>It provides a visual interface and hosting for Git repositories.</a:t>
            </a:r>
            <a:endParaRPr sz="1600"/>
          </a:p>
          <a:p>
            <a:pPr indent="-330200" lvl="1" marL="914400" rtl="0" algn="l">
              <a:lnSpc>
                <a:spcPct val="100000"/>
              </a:lnSpc>
              <a:spcBef>
                <a:spcPts val="0"/>
              </a:spcBef>
              <a:spcAft>
                <a:spcPts val="0"/>
              </a:spcAft>
              <a:buClr>
                <a:srgbClr val="006600"/>
              </a:buClr>
              <a:buSzPts val="1600"/>
              <a:buChar char="●"/>
            </a:pPr>
            <a:r>
              <a:rPr lang="en-US" sz="1600"/>
              <a:t>Key Terms:</a:t>
            </a:r>
            <a:endParaRPr sz="1600"/>
          </a:p>
          <a:p>
            <a:pPr indent="-330200" lvl="2" marL="1371600" rtl="0" algn="l">
              <a:lnSpc>
                <a:spcPct val="100000"/>
              </a:lnSpc>
              <a:spcBef>
                <a:spcPts val="0"/>
              </a:spcBef>
              <a:spcAft>
                <a:spcPts val="0"/>
              </a:spcAft>
              <a:buClr>
                <a:srgbClr val="006600"/>
              </a:buClr>
              <a:buSzPts val="1600"/>
              <a:buChar char="❑"/>
            </a:pPr>
            <a:r>
              <a:rPr lang="en-US" sz="1600" u="sng"/>
              <a:t>Repository</a:t>
            </a:r>
            <a:r>
              <a:rPr lang="en-US" sz="1600"/>
              <a:t> (same as Git, but on GitHub's website), </a:t>
            </a:r>
            <a:endParaRPr sz="1600"/>
          </a:p>
          <a:p>
            <a:pPr indent="-330200" lvl="2" marL="1371600" rtl="0" algn="l">
              <a:lnSpc>
                <a:spcPct val="100000"/>
              </a:lnSpc>
              <a:spcBef>
                <a:spcPts val="0"/>
              </a:spcBef>
              <a:spcAft>
                <a:spcPts val="0"/>
              </a:spcAft>
              <a:buClr>
                <a:srgbClr val="006600"/>
              </a:buClr>
              <a:buSzPts val="1600"/>
              <a:buChar char="❑"/>
            </a:pPr>
            <a:r>
              <a:rPr lang="en-US" sz="1600" u="sng"/>
              <a:t>fork\clone</a:t>
            </a:r>
            <a:r>
              <a:rPr lang="en-US" sz="1600"/>
              <a:t> (copying someone else's project to your account).</a:t>
            </a:r>
            <a:endParaRPr sz="1600"/>
          </a:p>
          <a:p>
            <a:pPr indent="0" lvl="0" marL="45720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Clr>
                <a:srgbClr val="006600"/>
              </a:buClr>
              <a:buSzPts val="1600"/>
              <a:buChar char="■"/>
            </a:pPr>
            <a:r>
              <a:rPr lang="en-US" sz="1600"/>
              <a:t>Imagine Git as a diary you write in. Every day (commit), you note what you did. Now, if you wanted to share your diary with the world or collaborate with others, you’d put it in a library (GitHub). If someone likes your story, they borrow it(fork\clone).</a:t>
            </a:r>
            <a:endParaRPr sz="1600"/>
          </a:p>
          <a:p>
            <a:pPr indent="0" lvl="0" marL="0" rtl="0" algn="l">
              <a:lnSpc>
                <a:spcPct val="100000"/>
              </a:lnSpc>
              <a:spcBef>
                <a:spcPts val="0"/>
              </a:spcBef>
              <a:spcAft>
                <a:spcPts val="0"/>
              </a:spcAft>
              <a:buSzPts val="1800"/>
              <a:buNone/>
            </a:pPr>
            <a:r>
              <a:t/>
            </a: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2863174cae8_1_46"/>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Git - Commands </a:t>
            </a:r>
            <a:endParaRPr/>
          </a:p>
        </p:txBody>
      </p:sp>
      <p:sp>
        <p:nvSpPr>
          <p:cNvPr id="445" name="Google Shape;445;g2863174cae8_1_46"/>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46" name="Google Shape;446;g2863174cae8_1_46"/>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marR="0" rtl="0" algn="l">
              <a:lnSpc>
                <a:spcPct val="100000"/>
              </a:lnSpc>
              <a:spcBef>
                <a:spcPts val="0"/>
              </a:spcBef>
              <a:spcAft>
                <a:spcPts val="0"/>
              </a:spcAft>
              <a:buClr>
                <a:srgbClr val="006600"/>
              </a:buClr>
              <a:buSzPts val="1600"/>
              <a:buFont typeface="Noto Sans"/>
              <a:buChar char="■"/>
            </a:pPr>
            <a:r>
              <a:rPr lang="en-US" sz="1600"/>
              <a:t>git init</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u="sng"/>
              <a:t>What it does</a:t>
            </a:r>
            <a:r>
              <a:rPr lang="en-US" sz="1600"/>
              <a:t>: Initializes a new Git repository and starts tracking an existing directory. It adds a hidden subfolder within the existing directory that houses the internal data structure required for version control.</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Example:</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Navigate to the desired directory using the terminal or command prompt.</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Run “git init”. This will convert that directory into a Git repository.</a:t>
            </a:r>
            <a:endParaRPr sz="1600"/>
          </a:p>
          <a:p>
            <a:pPr indent="-330200" lvl="0" marL="457200" marR="0" rtl="0" algn="l">
              <a:lnSpc>
                <a:spcPct val="100000"/>
              </a:lnSpc>
              <a:spcBef>
                <a:spcPts val="0"/>
              </a:spcBef>
              <a:spcAft>
                <a:spcPts val="0"/>
              </a:spcAft>
              <a:buClr>
                <a:srgbClr val="006600"/>
              </a:buClr>
              <a:buSzPts val="1600"/>
              <a:buFont typeface="Noto Sans"/>
              <a:buChar char="■"/>
            </a:pPr>
            <a:r>
              <a:rPr lang="en-US" sz="1600"/>
              <a:t> ​​git clone</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u="sng"/>
              <a:t>What it does</a:t>
            </a:r>
            <a:r>
              <a:rPr lang="en-US" sz="1600"/>
              <a:t>: Copies a Git repository from a remote source (like GitHub) to your local computer.</a:t>
            </a:r>
            <a:endParaRPr/>
          </a:p>
          <a:p>
            <a:pPr indent="-330200" lvl="1" marL="914400" marR="0" rtl="0" algn="l">
              <a:lnSpc>
                <a:spcPct val="100000"/>
              </a:lnSpc>
              <a:spcBef>
                <a:spcPts val="0"/>
              </a:spcBef>
              <a:spcAft>
                <a:spcPts val="0"/>
              </a:spcAft>
              <a:buClr>
                <a:srgbClr val="006600"/>
              </a:buClr>
              <a:buSzPts val="1600"/>
              <a:buFont typeface="Noto Sans"/>
              <a:buChar char="●"/>
            </a:pPr>
            <a:r>
              <a:rPr lang="en-US" sz="1600"/>
              <a:t>Example: </a:t>
            </a:r>
            <a:endParaRPr/>
          </a:p>
          <a:p>
            <a:pPr indent="-330200" lvl="2" marL="1371600" rtl="0" algn="l">
              <a:lnSpc>
                <a:spcPct val="100000"/>
              </a:lnSpc>
              <a:spcBef>
                <a:spcPts val="0"/>
              </a:spcBef>
              <a:spcAft>
                <a:spcPts val="0"/>
              </a:spcAft>
              <a:buClr>
                <a:srgbClr val="006600"/>
              </a:buClr>
              <a:buSzPts val="1600"/>
              <a:buChar char="❑"/>
            </a:pPr>
            <a:r>
              <a:rPr lang="en-US" sz="1600"/>
              <a:t>git clone https://github.com/user/repo.git - will create a folder named repo on your local machine with all the repository's files and Git history.</a:t>
            </a:r>
            <a:endParaRPr sz="1600"/>
          </a:p>
          <a:p>
            <a:pPr indent="-330200" lvl="0" marL="457200" marR="0" rtl="0" algn="l">
              <a:lnSpc>
                <a:spcPct val="100000"/>
              </a:lnSpc>
              <a:spcBef>
                <a:spcPts val="0"/>
              </a:spcBef>
              <a:spcAft>
                <a:spcPts val="0"/>
              </a:spcAft>
              <a:buClr>
                <a:srgbClr val="006600"/>
              </a:buClr>
              <a:buSzPts val="1600"/>
              <a:buFont typeface="Noto Sans"/>
              <a:buChar char="■"/>
            </a:pPr>
            <a:r>
              <a:rPr lang="en-US" sz="1600"/>
              <a:t>git add</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u="sng"/>
              <a:t>What it does</a:t>
            </a:r>
            <a:r>
              <a:rPr lang="en-US" sz="1600"/>
              <a:t>: Stages changes you've made to files for a commit. It's like preparing items you want to pack into a box.</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Example:</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git add myfile.txt stages changes in myfile.txt.</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git add . stages changes in all files in the current directory and its subdirectories.</a:t>
            </a:r>
            <a:endParaRPr sz="1600"/>
          </a:p>
          <a:p>
            <a:pPr indent="0" lvl="0" marL="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g2863174cae8_1_65"/>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Git - Commands </a:t>
            </a:r>
            <a:endParaRPr/>
          </a:p>
        </p:txBody>
      </p:sp>
      <p:sp>
        <p:nvSpPr>
          <p:cNvPr id="453" name="Google Shape;453;g2863174cae8_1_65"/>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54" name="Google Shape;454;g2863174cae8_1_65"/>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marR="0" rtl="0" algn="l">
              <a:lnSpc>
                <a:spcPct val="100000"/>
              </a:lnSpc>
              <a:spcBef>
                <a:spcPts val="0"/>
              </a:spcBef>
              <a:spcAft>
                <a:spcPts val="0"/>
              </a:spcAft>
              <a:buClr>
                <a:srgbClr val="006600"/>
              </a:buClr>
              <a:buSzPts val="1600"/>
              <a:buFont typeface="Noto Sans"/>
              <a:buChar char="■"/>
            </a:pPr>
            <a:r>
              <a:rPr lang="en-US" sz="1600"/>
              <a:t>git commit</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u="sng"/>
              <a:t>What it does</a:t>
            </a:r>
            <a:r>
              <a:rPr lang="en-US" sz="1600"/>
              <a:t>: Saves the staged changes with a descriptive message, creating a new point in your repository's history. Think of it as sealing the box and labeling it with a note about its contents.</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Example: </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‘git commit -m "Fixed a bug in myfile.txt" ‘ commits the staged changes with a message indicating a bug was fixed.</a:t>
            </a:r>
            <a:endParaRPr sz="1600"/>
          </a:p>
          <a:p>
            <a:pPr indent="0" lvl="0" marL="457200" marR="0" rtl="0" algn="l">
              <a:lnSpc>
                <a:spcPct val="100000"/>
              </a:lnSpc>
              <a:spcBef>
                <a:spcPts val="0"/>
              </a:spcBef>
              <a:spcAft>
                <a:spcPts val="0"/>
              </a:spcAft>
              <a:buSzPts val="1800"/>
              <a:buNone/>
            </a:pPr>
            <a:r>
              <a:t/>
            </a:r>
            <a:endParaRPr sz="1600"/>
          </a:p>
          <a:p>
            <a:pPr indent="-330200" lvl="0" marL="457200" marR="0" rtl="0" algn="l">
              <a:lnSpc>
                <a:spcPct val="100000"/>
              </a:lnSpc>
              <a:spcBef>
                <a:spcPts val="0"/>
              </a:spcBef>
              <a:spcAft>
                <a:spcPts val="0"/>
              </a:spcAft>
              <a:buClr>
                <a:srgbClr val="006600"/>
              </a:buClr>
              <a:buSzPts val="1600"/>
              <a:buFont typeface="Noto Sans"/>
              <a:buChar char="■"/>
            </a:pPr>
            <a:r>
              <a:rPr lang="en-US" sz="1600"/>
              <a:t>git push</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u="sng"/>
              <a:t>What it does</a:t>
            </a:r>
            <a:r>
              <a:rPr lang="en-US" sz="1600"/>
              <a:t>: Sends your committed changes to a remote repository (like the one on GitHub). It's like shipping your sealed box to a storage facility for everyone to see or access.</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Example:</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“git push origin master” or “git push origin main” pushes your commits to the master or main version of the remote repository called origin. </a:t>
            </a:r>
            <a:endParaRPr sz="1600"/>
          </a:p>
          <a:p>
            <a:pPr indent="0" lvl="0" marL="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2863174cae8_1_76"/>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Git ignore</a:t>
            </a:r>
            <a:endParaRPr/>
          </a:p>
        </p:txBody>
      </p:sp>
      <p:sp>
        <p:nvSpPr>
          <p:cNvPr id="461" name="Google Shape;461;g2863174cae8_1_76"/>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62" name="Google Shape;462;g2863174cae8_1_76"/>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marR="0" rtl="0" algn="l">
              <a:lnSpc>
                <a:spcPct val="100000"/>
              </a:lnSpc>
              <a:spcBef>
                <a:spcPts val="0"/>
              </a:spcBef>
              <a:spcAft>
                <a:spcPts val="0"/>
              </a:spcAft>
              <a:buClr>
                <a:srgbClr val="006600"/>
              </a:buClr>
              <a:buSzPts val="1600"/>
              <a:buFont typeface="Noto Sans"/>
              <a:buChar char="■"/>
            </a:pPr>
            <a:r>
              <a:rPr lang="en-US" sz="1600"/>
              <a:t>Git Ignore (.gitignore)</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The .gitignore file is a special file used by Git to determine which files and directories to ignore, before you make a commit.</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Why is it used?</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To prevent sensitive information, like configuration details or API keys, from being added to the repository.</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To exclude automatically generated files, like build artifacts, logs, or compiled binaries, which don't need to be in version control.</a:t>
            </a:r>
            <a:endParaRPr sz="1600"/>
          </a:p>
          <a:p>
            <a:pPr indent="-330200" lvl="2" marL="1371600" marR="0" rtl="0" algn="l">
              <a:lnSpc>
                <a:spcPct val="100000"/>
              </a:lnSpc>
              <a:spcBef>
                <a:spcPts val="0"/>
              </a:spcBef>
              <a:spcAft>
                <a:spcPts val="0"/>
              </a:spcAft>
              <a:buClr>
                <a:srgbClr val="006600"/>
              </a:buClr>
              <a:buSzPts val="1600"/>
              <a:buFont typeface="Noto Sans"/>
              <a:buChar char="❑"/>
            </a:pPr>
            <a:r>
              <a:rPr lang="en-US" sz="1600"/>
              <a:t>To ensure unwanted files, like OS-specific files or cache files from various tools, don't clutter the repository.</a:t>
            </a:r>
            <a:endParaRPr sz="1600"/>
          </a:p>
          <a:p>
            <a:pPr indent="0" lvl="0" marL="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g2863174cae8_1_84"/>
          <p:cNvSpPr txBox="1"/>
          <p:nvPr/>
        </p:nvSpPr>
        <p:spPr>
          <a:xfrm>
            <a:off x="191575" y="0"/>
            <a:ext cx="608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63300"/>
                </a:solidFill>
                <a:latin typeface="Arial"/>
                <a:ea typeface="Arial"/>
                <a:cs typeface="Arial"/>
                <a:sym typeface="Arial"/>
              </a:rPr>
              <a:t>Link local Repo with github repo</a:t>
            </a:r>
            <a:endParaRPr b="0" i="0" sz="2400" u="none" cap="none" strike="noStrike">
              <a:solidFill>
                <a:srgbClr val="663300"/>
              </a:solidFill>
              <a:latin typeface="Arial"/>
              <a:ea typeface="Arial"/>
              <a:cs typeface="Arial"/>
              <a:sym typeface="Arial"/>
            </a:endParaRPr>
          </a:p>
        </p:txBody>
      </p:sp>
      <p:sp>
        <p:nvSpPr>
          <p:cNvPr id="469" name="Google Shape;469;g2863174cae8_1_84"/>
          <p:cNvSpPr txBox="1"/>
          <p:nvPr>
            <p:ph idx="4294967295" type="body"/>
          </p:nvPr>
        </p:nvSpPr>
        <p:spPr>
          <a:xfrm>
            <a:off x="228600" y="838200"/>
            <a:ext cx="8610600" cy="3327900"/>
          </a:xfrm>
          <a:prstGeom prst="rect">
            <a:avLst/>
          </a:prstGeom>
          <a:noFill/>
          <a:ln>
            <a:noFill/>
          </a:ln>
        </p:spPr>
        <p:txBody>
          <a:bodyPr anchorCtr="0" anchor="t" bIns="46025" lIns="92075" spcFirstLastPara="1" rIns="92075" wrap="square" tIns="46025">
            <a:noAutofit/>
          </a:bodyPr>
          <a:lstStyle/>
          <a:p>
            <a:pPr indent="-330200" lvl="0" marL="457200" marR="0" rtl="0" algn="l">
              <a:lnSpc>
                <a:spcPct val="100000"/>
              </a:lnSpc>
              <a:spcBef>
                <a:spcPts val="0"/>
              </a:spcBef>
              <a:spcAft>
                <a:spcPts val="0"/>
              </a:spcAft>
              <a:buClr>
                <a:srgbClr val="006600"/>
              </a:buClr>
              <a:buSzPts val="1600"/>
              <a:buFont typeface="Noto Sans"/>
              <a:buChar char="■"/>
            </a:pPr>
            <a:r>
              <a:rPr lang="en-US" sz="1600"/>
              <a:t>Sign to github &amp; configure github and git on your pc</a:t>
            </a:r>
            <a:endParaRPr sz="1600"/>
          </a:p>
          <a:p>
            <a:pPr indent="-330200" lvl="0" marL="457200" rtl="0" algn="l">
              <a:lnSpc>
                <a:spcPct val="100000"/>
              </a:lnSpc>
              <a:spcBef>
                <a:spcPts val="0"/>
              </a:spcBef>
              <a:spcAft>
                <a:spcPts val="0"/>
              </a:spcAft>
              <a:buSzPts val="1600"/>
              <a:buChar char="■"/>
            </a:pPr>
            <a:r>
              <a:rPr lang="en-US" sz="1600"/>
              <a:t>create the folder you want to work with </a:t>
            </a:r>
            <a:endParaRPr sz="1600"/>
          </a:p>
          <a:p>
            <a:pPr indent="-330200" lvl="0" marL="457200" rtl="0" algn="l">
              <a:lnSpc>
                <a:spcPct val="100000"/>
              </a:lnSpc>
              <a:spcBef>
                <a:spcPts val="0"/>
              </a:spcBef>
              <a:spcAft>
                <a:spcPts val="0"/>
              </a:spcAft>
              <a:buSzPts val="1600"/>
              <a:buChar char="■"/>
            </a:pPr>
            <a:r>
              <a:rPr lang="en-US" sz="1600"/>
              <a:t>then open terminal and git init then “git add .” with at least one file then git commit -m “initial commit” (convention)</a:t>
            </a:r>
            <a:endParaRPr sz="1600"/>
          </a:p>
          <a:p>
            <a:pPr indent="-330200" lvl="0" marL="457200" rtl="0" algn="l">
              <a:lnSpc>
                <a:spcPct val="100000"/>
              </a:lnSpc>
              <a:spcBef>
                <a:spcPts val="0"/>
              </a:spcBef>
              <a:spcAft>
                <a:spcPts val="0"/>
              </a:spcAft>
              <a:buSzPts val="1600"/>
              <a:buChar char="■"/>
            </a:pPr>
            <a:r>
              <a:rPr lang="en-US" sz="1600"/>
              <a:t>then on GitHub click new (top left corner) an</a:t>
            </a:r>
            <a:endParaRPr sz="1600"/>
          </a:p>
          <a:p>
            <a:pPr indent="0" lvl="0" marL="45720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0" lvl="0" marL="0" marR="0" rtl="0" algn="l">
              <a:lnSpc>
                <a:spcPct val="100000"/>
              </a:lnSpc>
              <a:spcBef>
                <a:spcPts val="0"/>
              </a:spcBef>
              <a:spcAft>
                <a:spcPts val="0"/>
              </a:spcAft>
              <a:buSzPts val="1800"/>
              <a:buNone/>
            </a:pPr>
            <a:r>
              <a:t/>
            </a:r>
            <a:endParaRPr sz="1600"/>
          </a:p>
          <a:p>
            <a:pPr indent="-241300" lvl="0" marL="342900" marR="0" rtl="0" algn="l">
              <a:lnSpc>
                <a:spcPct val="100000"/>
              </a:lnSpc>
              <a:spcBef>
                <a:spcPts val="960"/>
              </a:spcBef>
              <a:spcAft>
                <a:spcPts val="0"/>
              </a:spcAft>
              <a:buClr>
                <a:srgbClr val="006600"/>
              </a:buClr>
              <a:buSzPts val="1600"/>
              <a:buFont typeface="Noto Sans"/>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60"/>
              </a:spcBef>
              <a:spcAft>
                <a:spcPts val="0"/>
              </a:spcAft>
              <a:buClr>
                <a:srgbClr val="006600"/>
              </a:buClr>
              <a:buSzPts val="1600"/>
              <a:buFont typeface="Noto Sans"/>
              <a:buNone/>
            </a:pPr>
            <a:r>
              <a:t/>
            </a:r>
            <a:endParaRPr sz="1600"/>
          </a:p>
          <a:p>
            <a:pPr indent="-342900" lvl="0" marL="342900" marR="0" rtl="0" algn="l">
              <a:lnSpc>
                <a:spcPct val="100000"/>
              </a:lnSpc>
              <a:spcBef>
                <a:spcPts val="960"/>
              </a:spcBef>
              <a:spcAft>
                <a:spcPts val="0"/>
              </a:spcAft>
              <a:buClr>
                <a:srgbClr val="006600"/>
              </a:buClr>
              <a:buSzPts val="1600"/>
              <a:buFont typeface="Noto Sans"/>
              <a:buNone/>
            </a:pPr>
            <a:r>
              <a:t/>
            </a:r>
            <a:endParaRPr sz="1600"/>
          </a:p>
          <a:p>
            <a:pPr indent="-330200" lvl="0" marL="457200" rtl="0" algn="l">
              <a:lnSpc>
                <a:spcPct val="100000"/>
              </a:lnSpc>
              <a:spcBef>
                <a:spcPts val="0"/>
              </a:spcBef>
              <a:spcAft>
                <a:spcPts val="0"/>
              </a:spcAft>
              <a:buSzPts val="1600"/>
              <a:buChar char="■"/>
            </a:pPr>
            <a:r>
              <a:rPr lang="en-US" sz="1600"/>
              <a:t>Name it &amp; create repo (bottom right corner)</a:t>
            </a:r>
            <a:endParaRPr sz="1600"/>
          </a:p>
          <a:p>
            <a:pPr indent="0" lvl="0" marL="0" rtl="0" algn="l">
              <a:lnSpc>
                <a:spcPct val="100000"/>
              </a:lnSpc>
              <a:spcBef>
                <a:spcPts val="0"/>
              </a:spcBef>
              <a:spcAft>
                <a:spcPts val="0"/>
              </a:spcAft>
              <a:buSzPts val="1800"/>
              <a:buNone/>
            </a:pPr>
            <a:r>
              <a:t/>
            </a:r>
            <a:endParaRPr sz="1600"/>
          </a:p>
        </p:txBody>
      </p:sp>
      <p:pic>
        <p:nvPicPr>
          <p:cNvPr id="470" name="Google Shape;470;g2863174cae8_1_84"/>
          <p:cNvPicPr preferRelativeResize="0"/>
          <p:nvPr/>
        </p:nvPicPr>
        <p:blipFill rotWithShape="1">
          <a:blip r:embed="rId3">
            <a:alphaModFix/>
          </a:blip>
          <a:srcRect b="0" l="0" r="0" t="0"/>
          <a:stretch/>
        </p:blipFill>
        <p:spPr>
          <a:xfrm>
            <a:off x="561950" y="2263175"/>
            <a:ext cx="2447925" cy="1381125"/>
          </a:xfrm>
          <a:prstGeom prst="rect">
            <a:avLst/>
          </a:prstGeom>
          <a:noFill/>
          <a:ln>
            <a:noFill/>
          </a:ln>
        </p:spPr>
      </p:pic>
      <p:pic>
        <p:nvPicPr>
          <p:cNvPr id="471" name="Google Shape;471;g2863174cae8_1_84"/>
          <p:cNvPicPr preferRelativeResize="0"/>
          <p:nvPr/>
        </p:nvPicPr>
        <p:blipFill rotWithShape="1">
          <a:blip r:embed="rId4">
            <a:alphaModFix/>
          </a:blip>
          <a:srcRect b="0" l="0" r="0" t="0"/>
          <a:stretch/>
        </p:blipFill>
        <p:spPr>
          <a:xfrm>
            <a:off x="5414925" y="2365350"/>
            <a:ext cx="3424274" cy="4174274"/>
          </a:xfrm>
          <a:prstGeom prst="rect">
            <a:avLst/>
          </a:prstGeom>
          <a:noFill/>
          <a:ln>
            <a:noFill/>
          </a:ln>
        </p:spPr>
      </p:pic>
      <p:sp>
        <p:nvSpPr>
          <p:cNvPr id="472" name="Google Shape;472;g2863174cae8_1_84"/>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g2863174cae8_1_98"/>
          <p:cNvSpPr txBox="1"/>
          <p:nvPr/>
        </p:nvSpPr>
        <p:spPr>
          <a:xfrm>
            <a:off x="191575" y="0"/>
            <a:ext cx="60801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663300"/>
                </a:solidFill>
                <a:latin typeface="Arial"/>
                <a:ea typeface="Arial"/>
                <a:cs typeface="Arial"/>
                <a:sym typeface="Arial"/>
              </a:rPr>
              <a:t>Link local Repo with github repo</a:t>
            </a:r>
            <a:endParaRPr b="0" i="0" sz="2400" u="none" cap="none" strike="noStrike">
              <a:solidFill>
                <a:srgbClr val="663300"/>
              </a:solidFill>
              <a:latin typeface="Arial"/>
              <a:ea typeface="Arial"/>
              <a:cs typeface="Arial"/>
              <a:sym typeface="Arial"/>
            </a:endParaRPr>
          </a:p>
        </p:txBody>
      </p:sp>
      <p:sp>
        <p:nvSpPr>
          <p:cNvPr id="479" name="Google Shape;479;g2863174cae8_1_98"/>
          <p:cNvSpPr txBox="1"/>
          <p:nvPr>
            <p:ph idx="4294967295" type="body"/>
          </p:nvPr>
        </p:nvSpPr>
        <p:spPr>
          <a:xfrm>
            <a:off x="228600" y="838200"/>
            <a:ext cx="8610600" cy="33279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copy and paste the second option into the terminal of git repo we started with. </a:t>
            </a:r>
            <a:endParaRPr sz="1600"/>
          </a:p>
          <a:p>
            <a:pPr indent="0" lvl="0" marL="0" rtl="0" algn="l">
              <a:lnSpc>
                <a:spcPct val="100000"/>
              </a:lnSpc>
              <a:spcBef>
                <a:spcPts val="0"/>
              </a:spcBef>
              <a:spcAft>
                <a:spcPts val="0"/>
              </a:spcAft>
              <a:buSzPts val="1800"/>
              <a:buNone/>
            </a:pPr>
            <a:r>
              <a:t/>
            </a:r>
            <a:endParaRPr sz="1600"/>
          </a:p>
        </p:txBody>
      </p:sp>
      <p:sp>
        <p:nvSpPr>
          <p:cNvPr id="480" name="Google Shape;480;g2863174cae8_1_98"/>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81" name="Google Shape;481;g2863174cae8_1_98"/>
          <p:cNvPicPr preferRelativeResize="0"/>
          <p:nvPr/>
        </p:nvPicPr>
        <p:blipFill rotWithShape="1">
          <a:blip r:embed="rId3">
            <a:alphaModFix/>
          </a:blip>
          <a:srcRect b="0" l="0" r="0" t="0"/>
          <a:stretch/>
        </p:blipFill>
        <p:spPr>
          <a:xfrm>
            <a:off x="497225" y="1355700"/>
            <a:ext cx="6177699" cy="281040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pic>
        <p:nvPicPr>
          <p:cNvPr descr="OPENOAM" id="487" name="Google Shape;487;p51"/>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488" name="Google Shape;488;p51"/>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Errors</a:t>
            </a:r>
            <a:endParaRPr b="0" i="0" sz="2800" u="none" cap="none" strike="noStrike">
              <a:solidFill>
                <a:schemeClr val="dk1"/>
              </a:solidFill>
              <a:latin typeface="Comic Sans MS"/>
              <a:ea typeface="Comic Sans MS"/>
              <a:cs typeface="Comic Sans MS"/>
              <a:sym typeface="Comic Sans MS"/>
            </a:endParaRPr>
          </a:p>
        </p:txBody>
      </p:sp>
      <p:sp>
        <p:nvSpPr>
          <p:cNvPr id="489" name="Google Shape;489;p51"/>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490" name="Google Shape;490;p51"/>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800" u="none" cap="none" strike="noStrike">
              <a:solidFill>
                <a:schemeClr val="dk1"/>
              </a:solidFill>
              <a:latin typeface="Arial"/>
              <a:ea typeface="Arial"/>
              <a:cs typeface="Arial"/>
              <a:sym typeface="Arial"/>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491" name="Google Shape;491;p51"/>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id="492" name="Google Shape;492;p51"/>
          <p:cNvPicPr preferRelativeResize="0"/>
          <p:nvPr/>
        </p:nvPicPr>
        <p:blipFill rotWithShape="1">
          <a:blip r:embed="rId4">
            <a:alphaModFix/>
          </a:blip>
          <a:srcRect b="0" l="0" r="0" t="0"/>
          <a:stretch/>
        </p:blipFill>
        <p:spPr>
          <a:xfrm>
            <a:off x="2402625" y="3037671"/>
            <a:ext cx="4175500" cy="227452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52"/>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499" name="Google Shape;499;p52"/>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identify &amp; handle</a:t>
            </a:r>
            <a:endParaRPr/>
          </a:p>
        </p:txBody>
      </p:sp>
      <p:sp>
        <p:nvSpPr>
          <p:cNvPr id="500" name="Google Shape;500;p52"/>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lang="en-US" sz="1600"/>
              <a:t>All basic types of errors can be divided to 3 main types of errors:</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Compiler Errors</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Runtime Errors</a:t>
            </a:r>
            <a:endParaRPr sz="1600"/>
          </a:p>
          <a:p>
            <a:pPr indent="-330200" lvl="1" marL="914400" marR="0" rtl="0" algn="l">
              <a:lnSpc>
                <a:spcPct val="100000"/>
              </a:lnSpc>
              <a:spcBef>
                <a:spcPts val="0"/>
              </a:spcBef>
              <a:spcAft>
                <a:spcPts val="0"/>
              </a:spcAft>
              <a:buClr>
                <a:srgbClr val="006600"/>
              </a:buClr>
              <a:buSzPts val="1600"/>
              <a:buFont typeface="Noto Sans"/>
              <a:buChar char="●"/>
            </a:pPr>
            <a:r>
              <a:rPr lang="en-US" sz="1600"/>
              <a:t>Logical Errors </a:t>
            </a:r>
            <a:endParaRPr sz="1600"/>
          </a:p>
          <a:p>
            <a:pPr indent="0" lvl="0" marL="0" marR="0" rtl="0" algn="l">
              <a:lnSpc>
                <a:spcPct val="100000"/>
              </a:lnSpc>
              <a:spcBef>
                <a:spcPts val="960"/>
              </a:spcBef>
              <a:spcAft>
                <a:spcPts val="0"/>
              </a:spcAft>
              <a:buClr>
                <a:srgbClr val="006600"/>
              </a:buClr>
              <a:buSzPts val="1600"/>
              <a:buFont typeface="Noto Sans"/>
              <a:buNone/>
            </a:pPr>
            <a:r>
              <a:t/>
            </a:r>
            <a:endParaRPr sz="1600"/>
          </a:p>
          <a:p>
            <a:pPr indent="-342900" lvl="0" marL="342900" rtl="0" algn="l">
              <a:lnSpc>
                <a:spcPct val="100000"/>
              </a:lnSpc>
              <a:spcBef>
                <a:spcPts val="0"/>
              </a:spcBef>
              <a:spcAft>
                <a:spcPts val="0"/>
              </a:spcAft>
              <a:buSzPts val="1600"/>
              <a:buChar char="■"/>
            </a:pPr>
            <a:r>
              <a:rPr lang="en-US" sz="1600" u="sng"/>
              <a:t>Note</a:t>
            </a:r>
            <a:r>
              <a:rPr lang="en-US" sz="1600"/>
              <a:t>: that there are more types but in this stage the probability you will see one of them is low assuming that safe landing was successful</a:t>
            </a:r>
            <a:endParaRPr sz="1600"/>
          </a:p>
          <a:p>
            <a:pPr indent="0" lvl="0" marL="0" marR="0" rtl="0" algn="l">
              <a:lnSpc>
                <a:spcPct val="100000"/>
              </a:lnSpc>
              <a:spcBef>
                <a:spcPts val="960"/>
              </a:spcBef>
              <a:spcAft>
                <a:spcPts val="0"/>
              </a:spcAft>
              <a:buClr>
                <a:srgbClr val="006600"/>
              </a:buClr>
              <a:buSzPts val="1600"/>
              <a:buFont typeface="Noto Sans"/>
              <a:buNone/>
            </a:pPr>
            <a:r>
              <a:t/>
            </a:r>
            <a:endParaRPr sz="1600"/>
          </a:p>
          <a:p>
            <a:pPr indent="0" lvl="0" marL="0" marR="0" rtl="0" algn="l">
              <a:lnSpc>
                <a:spcPct val="100000"/>
              </a:lnSpc>
              <a:spcBef>
                <a:spcPts val="960"/>
              </a:spcBef>
              <a:spcAft>
                <a:spcPts val="0"/>
              </a:spcAft>
              <a:buClr>
                <a:srgbClr val="006600"/>
              </a:buClr>
              <a:buSzPts val="1600"/>
              <a:buFont typeface="Noto Sans"/>
              <a:buNone/>
            </a:pPr>
            <a:r>
              <a:t/>
            </a:r>
            <a:endParaRPr sz="1600"/>
          </a:p>
          <a:p>
            <a:pPr indent="-342900" lvl="0" marL="342900" rtl="0" algn="l">
              <a:lnSpc>
                <a:spcPct val="100000"/>
              </a:lnSpc>
              <a:spcBef>
                <a:spcPts val="0"/>
              </a:spcBef>
              <a:spcAft>
                <a:spcPts val="0"/>
              </a:spcAft>
              <a:buSzPts val="1600"/>
              <a:buChar char="■"/>
            </a:pPr>
            <a:r>
              <a:rPr lang="en-US" sz="1600" u="sng"/>
              <a:t>Tip</a:t>
            </a:r>
            <a:r>
              <a:rPr lang="en-US" sz="1600"/>
              <a:t>: don’t get frustrated, sometimes moving a step back is moving 2 steps forward.</a:t>
            </a:r>
            <a:endParaRPr sz="1600"/>
          </a:p>
          <a:p>
            <a:pPr indent="-342900" lvl="0" marL="342900" rtl="0" algn="l">
              <a:lnSpc>
                <a:spcPct val="100000"/>
              </a:lnSpc>
              <a:spcBef>
                <a:spcPts val="0"/>
              </a:spcBef>
              <a:spcAft>
                <a:spcPts val="0"/>
              </a:spcAft>
              <a:buSzPts val="1600"/>
              <a:buChar char="■"/>
            </a:pPr>
            <a:r>
              <a:rPr lang="en-US" sz="1600" u="sng"/>
              <a:t>Tip</a:t>
            </a:r>
            <a:r>
              <a:rPr lang="en-US" sz="1600"/>
              <a:t>: if you get frustrated, sometimes clear your mind can solve it. </a:t>
            </a:r>
            <a:endParaRPr sz="16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53"/>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07" name="Google Shape;507;p53"/>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Compiler Errors</a:t>
            </a:r>
            <a:endParaRPr/>
          </a:p>
        </p:txBody>
      </p:sp>
      <p:sp>
        <p:nvSpPr>
          <p:cNvPr id="508" name="Google Shape;508;p53"/>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This error is caused when you are compiling your code. (javac command)</a:t>
            </a:r>
            <a:endParaRPr sz="1600"/>
          </a:p>
          <a:p>
            <a:pPr indent="-330200" lvl="0" marL="457200" rtl="0" algn="l">
              <a:lnSpc>
                <a:spcPct val="100000"/>
              </a:lnSpc>
              <a:spcBef>
                <a:spcPts val="0"/>
              </a:spcBef>
              <a:spcAft>
                <a:spcPts val="0"/>
              </a:spcAft>
              <a:buSzPts val="1600"/>
              <a:buChar char="■"/>
            </a:pPr>
            <a:r>
              <a:rPr lang="en-US" sz="1600"/>
              <a:t>Those kind of errors are usually minor and mean that somewhere in your code there is something which doesn’t match java guidelines. </a:t>
            </a:r>
            <a:endParaRPr/>
          </a:p>
          <a:p>
            <a:pPr indent="-228600" lvl="0" marL="457200" rtl="0" algn="l">
              <a:lnSpc>
                <a:spcPct val="100000"/>
              </a:lnSpc>
              <a:spcBef>
                <a:spcPts val="0"/>
              </a:spcBef>
              <a:spcAft>
                <a:spcPts val="0"/>
              </a:spcAft>
              <a:buSzPts val="1600"/>
              <a:buNone/>
            </a:pPr>
            <a:r>
              <a:t/>
            </a:r>
            <a:endParaRPr sz="1600"/>
          </a:p>
          <a:p>
            <a:pPr indent="-330200" lvl="0" marL="457200" rtl="0" algn="l">
              <a:lnSpc>
                <a:spcPct val="100000"/>
              </a:lnSpc>
              <a:spcBef>
                <a:spcPts val="0"/>
              </a:spcBef>
              <a:spcAft>
                <a:spcPts val="0"/>
              </a:spcAft>
              <a:buSzPts val="1600"/>
              <a:buChar char="■"/>
            </a:pPr>
            <a:r>
              <a:rPr lang="en-US" sz="1600"/>
              <a:t>In the terms of semantics inside your file there is an error </a:t>
            </a:r>
            <a:endParaRPr/>
          </a:p>
          <a:p>
            <a:pPr indent="-330200" lvl="0" marL="914400" rtl="0" algn="l">
              <a:lnSpc>
                <a:spcPct val="100000"/>
              </a:lnSpc>
              <a:spcBef>
                <a:spcPts val="0"/>
              </a:spcBef>
              <a:spcAft>
                <a:spcPts val="0"/>
              </a:spcAft>
              <a:buSzPts val="1600"/>
              <a:buChar char="■"/>
            </a:pPr>
            <a:r>
              <a:rPr lang="en-US" sz="1600"/>
              <a:t>a syntax error detected by the compiler, example : “reached the ending without parsing” which mean you forgot a “}” somewhere in your code or “‘;’ expected’ which means you forgot a ‘;’ inside your code. </a:t>
            </a:r>
            <a:endParaRPr/>
          </a:p>
          <a:p>
            <a:pPr indent="-330200" lvl="2" marL="1371600" rtl="0" algn="l">
              <a:lnSpc>
                <a:spcPct val="100000"/>
              </a:lnSpc>
              <a:spcBef>
                <a:spcPts val="0"/>
              </a:spcBef>
              <a:spcAft>
                <a:spcPts val="0"/>
              </a:spcAft>
              <a:buSzPts val="1600"/>
              <a:buChar char="❑"/>
            </a:pPr>
            <a:r>
              <a:rPr lang="en-US" sz="1600" u="sng"/>
              <a:t>Solution</a:t>
            </a:r>
            <a:r>
              <a:rPr lang="en-US" sz="1600"/>
              <a:t>: find what is the error, and where it occurred, then fix it. </a:t>
            </a:r>
            <a:endParaRPr/>
          </a:p>
          <a:p>
            <a:pPr indent="-330200" lvl="2" marL="1371600" rtl="0" algn="l">
              <a:lnSpc>
                <a:spcPct val="100000"/>
              </a:lnSpc>
              <a:spcBef>
                <a:spcPts val="0"/>
              </a:spcBef>
              <a:spcAft>
                <a:spcPts val="0"/>
              </a:spcAft>
              <a:buSzPts val="1600"/>
              <a:buChar char="❑"/>
            </a:pPr>
            <a:r>
              <a:rPr lang="en-US" sz="1600" u="sng"/>
              <a:t>Note</a:t>
            </a:r>
            <a:r>
              <a:rPr lang="en-US" sz="1600"/>
              <a:t>: Sometimes it is specifying the exact location. </a:t>
            </a:r>
            <a:endParaRPr/>
          </a:p>
          <a:p>
            <a:pPr indent="0" lvl="0" marL="137160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SzPts val="1600"/>
              <a:buChar char="■"/>
            </a:pPr>
            <a:r>
              <a:rPr lang="en-US" sz="1600"/>
              <a:t>In the terms of logical errors there are multiple options</a:t>
            </a:r>
            <a:endParaRPr/>
          </a:p>
          <a:p>
            <a:pPr indent="-330200" lvl="0" marL="914400" rtl="0" algn="l">
              <a:lnSpc>
                <a:spcPct val="100000"/>
              </a:lnSpc>
              <a:spcBef>
                <a:spcPts val="0"/>
              </a:spcBef>
              <a:spcAft>
                <a:spcPts val="0"/>
              </a:spcAft>
              <a:buSzPts val="1600"/>
              <a:buChar char="■"/>
            </a:pPr>
            <a:r>
              <a:rPr lang="en-US" sz="1600"/>
              <a:t>a mismatch of the declared type variable and given value (when automatic casting isn’t applied (example: int num = “1”; )</a:t>
            </a:r>
            <a:endParaRPr/>
          </a:p>
          <a:p>
            <a:pPr indent="-330200" lvl="2" marL="1371600" rtl="0" algn="l">
              <a:lnSpc>
                <a:spcPct val="100000"/>
              </a:lnSpc>
              <a:spcBef>
                <a:spcPts val="0"/>
              </a:spcBef>
              <a:spcAft>
                <a:spcPts val="0"/>
              </a:spcAft>
              <a:buSzPts val="1600"/>
              <a:buChar char="❑"/>
            </a:pPr>
            <a:r>
              <a:rPr lang="en-US" sz="1600" u="sng"/>
              <a:t>Solution</a:t>
            </a:r>
            <a:r>
              <a:rPr lang="en-US" sz="1600"/>
              <a:t>: Explicit cast or parse the value.</a:t>
            </a:r>
            <a:endParaRPr/>
          </a:p>
          <a:p>
            <a:pPr indent="-330200" lvl="0" marL="914400" rtl="0" algn="l">
              <a:lnSpc>
                <a:spcPct val="100000"/>
              </a:lnSpc>
              <a:spcBef>
                <a:spcPts val="0"/>
              </a:spcBef>
              <a:spcAft>
                <a:spcPts val="0"/>
              </a:spcAft>
              <a:buSzPts val="1600"/>
              <a:buChar char="■"/>
            </a:pPr>
            <a:r>
              <a:rPr lang="en-US" sz="1600"/>
              <a:t>get a value of a variable which doesn’t have initial value (int n; int m = n;)</a:t>
            </a:r>
            <a:endParaRPr/>
          </a:p>
          <a:p>
            <a:pPr indent="-330200" lvl="2" marL="1371600" rtl="0" algn="l">
              <a:lnSpc>
                <a:spcPct val="100000"/>
              </a:lnSpc>
              <a:spcBef>
                <a:spcPts val="0"/>
              </a:spcBef>
              <a:spcAft>
                <a:spcPts val="0"/>
              </a:spcAft>
              <a:buSzPts val="1600"/>
              <a:buChar char="❑"/>
            </a:pPr>
            <a:r>
              <a:rPr lang="en-US" sz="1600" u="sng"/>
              <a:t>Solution</a:t>
            </a:r>
            <a:r>
              <a:rPr lang="en-US" sz="1600"/>
              <a:t>: try and always give initial values.</a:t>
            </a:r>
            <a:endParaRPr/>
          </a:p>
          <a:p>
            <a:pPr indent="-330200" lvl="2" marL="1371600" rtl="0" algn="l">
              <a:lnSpc>
                <a:spcPct val="100000"/>
              </a:lnSpc>
              <a:spcBef>
                <a:spcPts val="0"/>
              </a:spcBef>
              <a:spcAft>
                <a:spcPts val="0"/>
              </a:spcAft>
              <a:buSzPts val="1600"/>
              <a:buChar char="❑"/>
            </a:pPr>
            <a:r>
              <a:rPr lang="en-US" sz="1600" u="sng"/>
              <a:t>Note</a:t>
            </a:r>
            <a:r>
              <a:rPr lang="en-US" sz="1600"/>
              <a:t>: there are languages which allow it (JS for example) but java doesn’t.</a:t>
            </a:r>
            <a:endParaRPr/>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rPr lang="en-US" sz="1600" u="sng"/>
              <a:t>Note</a:t>
            </a:r>
            <a:r>
              <a:rPr lang="en-US" sz="1600"/>
              <a:t>: there are more</a:t>
            </a:r>
            <a:endParaRPr/>
          </a:p>
          <a:p>
            <a:pPr indent="-228600" lvl="0" marL="457200" rtl="0" algn="l">
              <a:lnSpc>
                <a:spcPct val="100000"/>
              </a:lnSpc>
              <a:spcBef>
                <a:spcPts val="0"/>
              </a:spcBef>
              <a:spcAft>
                <a:spcPts val="0"/>
              </a:spcAft>
              <a:buSzPts val="1600"/>
              <a:buNone/>
            </a:pPr>
            <a:r>
              <a:t/>
            </a:r>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pic>
        <p:nvPicPr>
          <p:cNvPr descr="OPENOAM" id="89" name="Google Shape;89;p5"/>
          <p:cNvPicPr preferRelativeResize="0"/>
          <p:nvPr/>
        </p:nvPicPr>
        <p:blipFill rotWithShape="1">
          <a:blip r:embed="rId3">
            <a:alphaModFix/>
          </a:blip>
          <a:srcRect b="0" l="0" r="0" t="0"/>
          <a:stretch/>
        </p:blipFill>
        <p:spPr>
          <a:xfrm>
            <a:off x="0" y="0"/>
            <a:ext cx="9144000" cy="6851651"/>
          </a:xfrm>
          <a:prstGeom prst="rect">
            <a:avLst/>
          </a:prstGeom>
          <a:noFill/>
          <a:ln>
            <a:noFill/>
          </a:ln>
        </p:spPr>
      </p:pic>
      <p:sp>
        <p:nvSpPr>
          <p:cNvPr id="90" name="Google Shape;90;p5"/>
          <p:cNvSpPr txBox="1"/>
          <p:nvPr>
            <p:ph idx="4294967295" type="ctrTitle"/>
          </p:nvPr>
        </p:nvSpPr>
        <p:spPr>
          <a:xfrm>
            <a:off x="1524000" y="1828800"/>
            <a:ext cx="6172200" cy="1447800"/>
          </a:xfrm>
          <a:prstGeom prst="rect">
            <a:avLst/>
          </a:prstGeom>
          <a:noFill/>
          <a:ln>
            <a:noFill/>
          </a:ln>
        </p:spPr>
        <p:txBody>
          <a:bodyPr anchorCtr="0" anchor="ctr" bIns="46025" lIns="92075" spcFirstLastPara="1" rIns="92075" wrap="square" tIns="46025">
            <a:noAutofit/>
          </a:bodyPr>
          <a:lstStyle/>
          <a:p>
            <a:pPr indent="0" lvl="0" marL="0" marR="0" rtl="0" algn="ctr">
              <a:lnSpc>
                <a:spcPct val="100000"/>
              </a:lnSpc>
              <a:spcBef>
                <a:spcPts val="0"/>
              </a:spcBef>
              <a:spcAft>
                <a:spcPts val="0"/>
              </a:spcAft>
              <a:buClr>
                <a:srgbClr val="000000"/>
              </a:buClr>
              <a:buSzPts val="1400"/>
              <a:buFont typeface="Arial"/>
              <a:buNone/>
            </a:pPr>
            <a:r>
              <a:rPr b="0" i="0" lang="en-US" sz="3200" u="none" cap="none" strike="noStrike">
                <a:solidFill>
                  <a:schemeClr val="dk1"/>
                </a:solidFill>
                <a:latin typeface="Arial"/>
                <a:ea typeface="Arial"/>
                <a:cs typeface="Arial"/>
                <a:sym typeface="Arial"/>
              </a:rPr>
              <a:t>Variables</a:t>
            </a:r>
            <a:endParaRPr b="0" i="0" sz="2800" u="none" cap="none" strike="noStrike">
              <a:solidFill>
                <a:schemeClr val="dk1"/>
              </a:solidFill>
              <a:latin typeface="Comic Sans MS"/>
              <a:ea typeface="Comic Sans MS"/>
              <a:cs typeface="Comic Sans MS"/>
              <a:sym typeface="Comic Sans MS"/>
            </a:endParaRPr>
          </a:p>
        </p:txBody>
      </p:sp>
      <p:sp>
        <p:nvSpPr>
          <p:cNvPr id="91" name="Google Shape;91;p5"/>
          <p:cNvSpPr/>
          <p:nvPr/>
        </p:nvSpPr>
        <p:spPr>
          <a:xfrm>
            <a:off x="152400" y="76200"/>
            <a:ext cx="2895600" cy="6858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Introduction to Computer Science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Reichman University</a:t>
            </a:r>
            <a:endParaRPr b="0" i="0" sz="1400" u="none" cap="none" strike="noStrike">
              <a:solidFill>
                <a:schemeClr val="dk1"/>
              </a:solidFill>
              <a:latin typeface="Arial"/>
              <a:ea typeface="Arial"/>
              <a:cs typeface="Arial"/>
              <a:sym typeface="Arial"/>
            </a:endParaRPr>
          </a:p>
        </p:txBody>
      </p:sp>
      <p:sp>
        <p:nvSpPr>
          <p:cNvPr id="92" name="Google Shape;92;p5"/>
          <p:cNvSpPr/>
          <p:nvPr/>
        </p:nvSpPr>
        <p:spPr>
          <a:xfrm>
            <a:off x="1447800" y="1600200"/>
            <a:ext cx="6172200" cy="533400"/>
          </a:xfrm>
          <a:prstGeom prst="rect">
            <a:avLst/>
          </a:prstGeom>
          <a:noFill/>
          <a:ln>
            <a:noFill/>
          </a:ln>
        </p:spPr>
        <p:txBody>
          <a:bodyPr anchorCtr="0" anchor="t" bIns="46025" lIns="92075" spcFirstLastPara="1" rIns="92075" wrap="square" tIns="46025">
            <a:noAutofit/>
          </a:bodyPr>
          <a:lstStyle/>
          <a:p>
            <a:pPr indent="0" lvl="0" marL="0" marR="0" rtl="0" algn="ctr">
              <a:lnSpc>
                <a:spcPct val="100000"/>
              </a:lnSpc>
              <a:spcBef>
                <a:spcPts val="0"/>
              </a:spcBef>
              <a:spcAft>
                <a:spcPts val="0"/>
              </a:spcAft>
              <a:buClr>
                <a:schemeClr val="dk1"/>
              </a:buClr>
              <a:buSzPts val="2000"/>
              <a:buFont typeface="Arial"/>
              <a:buNone/>
            </a:pPr>
            <a:r>
              <a:rPr b="0" i="0" lang="en-US" sz="2000" u="none" cap="none" strike="noStrike">
                <a:solidFill>
                  <a:srgbClr val="737373"/>
                </a:solidFill>
                <a:latin typeface="Comic Sans MS"/>
                <a:ea typeface="Comic Sans MS"/>
                <a:cs typeface="Comic Sans MS"/>
                <a:sym typeface="Comic Sans MS"/>
              </a:rPr>
              <a:t>Recitation 1</a:t>
            </a:r>
            <a:endParaRPr b="0" i="0" sz="2000" u="none" cap="none" strike="noStrike">
              <a:solidFill>
                <a:srgbClr val="737373"/>
              </a:solidFill>
              <a:latin typeface="Comic Sans MS"/>
              <a:ea typeface="Comic Sans MS"/>
              <a:cs typeface="Comic Sans MS"/>
              <a:sym typeface="Comic Sans MS"/>
            </a:endParaRPr>
          </a:p>
        </p:txBody>
      </p:sp>
      <p:sp>
        <p:nvSpPr>
          <p:cNvPr descr="data:image/jpeg;base64,/9j/4AAQSkZJRgABAQAAAQABAAD/2wCEAAkGBxMTEhQUERQWFhQWGBQYGRgUGBggHBgbGBUWHxUWFxcZHCggHBolHBcXITEiJikrLi4uGB8zODMsNygtLisBCgoKDg0OGxAQGywkICQsLCwsLCwsLDAsLSwsLCwwLCwsLCwsLCwsLCwsLCwsLCwsLCwsLCwsLCwsLCwsLCwsLP/AABEIAKoBKQMBEQACEQEDEQH/xAAcAAEAAgMBAQEAAAAAAAAAAAAABAUDBgcIAQL/xABLEAACAgEBBAYHAwcJBQkAAAABAgADEQQFEiExBhNBUWFxByIyQoGRkhRSwTNDcoKhsdEIIyQ0U2JjssKDk7Ph8BUlNVRzoqPD8f/EABsBAQACAwEBAAAAAAAAAAAAAAABAwIEBQYH/8QAMxEBAAIBAgUDAwIEBwEBAAAAAAECAwQRBRIhMUEyUWETInEGsRRCgdEjM1KRocHw4RX/2gAMAwEAAhEDEQA/ALzpt0l6QU56jQ1LWPzlRNzc+YHDHkUgcw2D0i1u0NfTTrbbLkZ91qGt6pG48VYDAOOJ3cZOMdsD0D0j2pqdL1S6PQtqUwwIrdEFe7u7ow3YQTy7oFUnTLX+9sfU/q2VH8YF7tbbz0aVL/st9jNuZpqANibwyQeOPV5GBrq+lfRpgaurVaQnl9oocA+RXOYG47J2pTqalu09i2VtnDLyOOY8wYEyAgICAgICAgICB+XcAEkgAcSTyHiTArdH0j0ltxoq1FVlwUsURgSAMZJx+kIFFtLptal1lNGzdZcayV3wqrW2O1HY8R4wP1sbbm1LbUF2zVppY+s51CFlGDg9WBxOcDn2wJHSTVbVW0DQUaZ6t0Ete7Bt7LZUBezG7x8YFYu2tuL7ezdO47TXqQPkGEC86U9KqdAqPqEuNbEgvVWWWvGPWsxyHHxgZ9hdJtJrBnS3128M4U+sPND6w+IgW8BAQEBAQEBAQEBAQEBArNsdHtLqh/SKK7D2FlG8McsMOI+BgWFFW6oUEkAAZYknh3k8SfEwP3AQPjKCMHiD3wKzamxEt0z6etn06uPa02EZTvBiVIGBkjj5mBp1m2No7KP9PzrdD/5mpcW0jP55B7S494ePlA3zZ2vrvqS2lw9bgFWXkQYEmAgICAgIFBZ0nqGtfS7yjqqDdczHATLIKwTyHAsT+r3wMXRzplTrrra9Klr1Vj+sbpFTNnBRGPFj25x+GQqtT6O/tVjPtLV36lN9ilAPV1KN4lAVTixAwM5HbA2fZGwNLpRjTUVVeKIAfiecCygICAgIGrdIPR/odUd819TcDlbtOersU9hDLwPxBgZuk22rdBVUyaa3U1LwuZGBsRVXg+6eLnI48oFlsHblGspW7TWCys9o5g/dYHip8DAsYCAgICAgICAgICAgICAgICBi1OpStd6x1RR2uQB8zAq6ulGhclV1WnY8QR1ifEc4FX0p26+goou0tNdmjrbF4q9qurGFapV4YBOT4DxyA2XR62u2pLa2DVuodWB4FSMg/KBTbS6baCglX1Cs49yoNY/0VhjMq1m3aGF8laRvaYj8qi70j1/mtJqnHeRWnyDuD+yX10ea3arSvxTSU73hI0XpF0rMq3rbpixwDcnqZ7usQsq/rETDJp8mP1Quw63Bm/y7RLb1ORkcQZS2lR0t2/XodJbqbOSL6o+854Ig8ziB5m2BsXaW1dTZdUhfrLN617MinO9vBXz7SggeqMngOED0z0X2bdRSqX2o7AABaqlrrQDsRRx+Z+AgXEBAQEBAQEBAQNO13QgLq01mz7PstpYdeoXNV6Z9berGPX54I7/jA2XT7Upe2ylLEa2rdNiAjeTe9neHZmBMgICAgICAgICAgICAgICBF2pr0opsusOEqRnbyUEn90Dj1wfVP9o1uHsbiqNxSlTyrRTwyAeLcyfhj0Gk0VKV5rRvLxHE+L5MuSaY52rH/LK+krIwa0I7iq/wm79KntDkRqMsdrT/ALojbD0/EipVJ4E15U47RlccJVbSYbd6trHxTVU7Xn+qp2VsApZbTYrWaYYakO7FFyTlNwtjgeOcTUw6KtcsxaN48OnquL3yaelqX2t2mP8AtsdFKoMIqqO5QAPkJ0a0rXtDgXy3v6pmWSZq3x1BBBGQeBB5HwMiYiY2llW01neO6R0c29Zs87pDW6I8dwcX0/eahzarmSnMe73TiazQTX78fb2ev4XxqMm2LPPXxPv+W5bR2Jo9qii6xxfp09dK1YdWzn37McWIHALwxvNkHPDlPRtj09C1qErUKijAVQAAO4AcBAyQEBAQEBAQEBAQEDTOnHRayxl12gIr19A9U+7enbTaO0Ecj/0AtuhvSerX6cW1gq6nctqb2qrB7SMDx+MC9gICAgICAgICAgICAgIGo+lK3Gz3Qc7bdNX5g31lx8UDCWYa82SI+VGqvFMN7T4iWmz1kdnzOZ3nckoIFZ0kstXT2PQcOmG5ZyFOWX4jM1tVN645tTvDf4bXFbURTLHSen9UvZ+rW2pLF5OqsPiOXw5S3FeL0i0eWvqcM4ctsc+JSJYoICBFXRBXNlL2UWHm9DFS36a+y/6wM1M2ixZOsxtPw6el4vqdPG0TvHtK30fSnaNOMvVqkHMWruWHysT1c+afKc/LwuY9E/7u3p/1FS07Za7fMN46MdJ6darbm8lteOsqsGHTPLlwZTg4YEg4PiJy70tSeW0dXosWWmWvPSd4XcxWEBAQEBAQEBAQEDXOlW0l2dp7dVVpuszYjX9XhW3ThXubh6xVQP8AkMmBeaHWJdWltTB63UMrDkQRkGBngICAgICAgICAgIGDWauupC9rqiDmzkADzJgaHtn0w7OqyKTZqGH9kpC/W+AfMZE3tPw3U5/RSfz4Yzesd2pXdObtrWInUCmih+sJ394u+6wrU+qAMb29gZ5CbeHh2TDniL7dPZxuNayuPTTWO9uiwnYeGICB8ZcjB5HhImN42ZUtNbRMKboppbKqnqsUgJbYEJ95M5Vh4cZqaOl6Vmto7T0/Dp8Vy48uSuSk771jf8rqbjlEBAQECM+1F0d+n1bHdVHWu04JzVacPkDid07rjAJ9XhznM4lh5qxaI6vR/p7PaMs4/Ew6xsXbum1ab+luS1e3cPEfpLzB8xOFMTE7S9isZAQEBAQEBAQEBA/NiBgVYAgggg8iDzBHdA0ToJp7NBq9Rs1lc6fH2jS2YJVUdsPSWxgFWzgHjz8IG+wEBAQEBAQEBAQNZ9IPSxdm6U3bu/YzBKkPIsQTlj90AEnyx2y/TYLZ8kY6d5RM7Ru827d27qdY5s1VrWHJIBPqL4InJRPoOi4HptLXmvG8+8tS2WbJfR7ozZqcO2a6fve836APZ4ma+r4nbJvj0/SPM/2czW8Rx6Xp3t7e35dF0GhrpQV1KFUft8Se0+M51axV5HUajJnvz3nqkTJQQEBAQEBAQEBA0v0i67hVSOZPWN5Dgo+JJPwl2ixfW1VY8V6y9LwLBtFs0/iGn6PVWVOLKXeuwcmrYqR8RO9rOF6bVR99evvHd6Gt5r2d59EfpAfW72m1WDqK13lcDHWICASwHAOCRy5585894pw22hy8s9YntLbpfmh0ucxmQEBAQEBAq9vbfo0ihr3ILHCIqszucckRQSf3DtxCYrNp2hrzdPmz6uz9SV7y2nB+lrczLks2P4PP/p/ZnT0g6YflqtVV4tQ7D51B5HLLC2nyV71Zz6QNnYz9o/VFdpb6Am9+yNpYfTt7Shajp7vf1XSXW55PbilPDO/6+PJD5SYpMrqaTNftCus6QbTc+1paF7lrexh+uzqp+kTP6ctuvDLfzS+JtzaaHIt09w7VsqZCfAOjnd8yp8o+mm/DJ2+2Wz9GulNeqJrZWp1CDL0vzx99GHCxPEfEAyuYmHOyY7Y52tC/kKyAgICAgcx/lAaXe2fU49pNRXjw3lcH8JuaCbxqKzTvuxv26uD6PdNta2cAXQMD3Fhnj3T2vEeIc2nnHf7bdpj+zSvW0UtavfadnZQoHADAHICc2u23R89vMzaZt3fZkwIGLUahK13rGVV5ZYgDjy4mY3vWkb2nZZjxXyzy0jeWCratDHC3Vk9wdf4yuNRjntaF1tFqKxvNJTJc1SB8zI3TtO277JQQED5ImdkxG87OR7Y1puvtsPvMQPBV4Lj4DPxnc4Lh5cM5Z72l73T4ow4a448Qgs4H8Ju6jXYcHS09faO6+KzLpf8AJ/0pbaF1jD2NOQPAvYvP4KZ4Xj+fNlzVnJG0bdI/u2sUREdHoCcBaQEBAQEBA5TpbvtN12sfizu9dWfcprYqgXuDFS5794d0ux16bu5w/DFcfPPeVhLHRIHzEI2h9hJAQImu0Is3WDNXbWd6u1PbrPaQe0EcCp4EHBkWrEqM+Cuau0rrZXTrqwE2kvVMOAvRSabP7xIyaj3huA7CZRNZhws2lyYp6x09236LXVXKGpsSxTggowI48uIMxayRAQEBA0f00072yNQcZKNQw+F9eT9JM2NJblz0n5j90W7PPKICMEZHjPqWbDjy12vG8NGJmFrodbdXjq7nA+6x3l+TcvgRONl4RTvjtNf2UZdJgzeukLrT9JdSParqf9Esh/bvCad9Fqadtpc7JwLBb02mE+rpQPfotXy3G/ytma8/Wr6sc/8ADSt+n8v8t4lW9Kts03UBFFmesqJVqn9kN62fVxymjrb89IrtPePEtrhvDNRps02tHTaeu8d0u07KsUqfs65H3VRh4gkAgyZppprtMbf0a8RxWl9/umN/yibC6S11aWwWWCxqHetBvDesUEbhHeOPPwlen1UUxTE9dp2j5Wa3hd82orasbRaN5+J8s9nSi2sK9q6c1sVBFVuXTePAnhg47cTKdZeu02iNlf8A+RhvvWk25o7bx0lH2jtf/vCpkegoK3ALW4GCV3i3DAbuHbMMmef4iJjbbZfp9DX+BtS0TvM+3nx/RJ1XS4Gx0oNG6mBv3WEByexFUEkDvlt9ZabTFI7KcHBI+nFsvNvPiI7flm2d0vqZCbgyOCQVVLGBx7ysF5HxlmHV80fdExP4lVqOBZ63/wALrHzMQzWdKK/cqub9Xd/zES+L5Lemkz/75K8Az/zWiP8A3wg6npPcQQlCrntsfJ+lB+MujTanJG20V/P/AMbuHgVKTFr33mPZpq7LwPWcny4f850sOjzckUvknaPEO9No332OoVfZH/XnOhp9JixemOvuxm0y63/J60x/p1nYTQg/VFjN/nX5TxP6ivzayY9obGH0uxzhLSAgICAgRdq6sU022nlWjvx/uqT+EDmPRvTmvSadDzWqsH6RmbNez0+nry46x8LKSuICAgICAgfIRMbq+3YdBbfVOqs59ZQzVvnv3qyDmYzSJUZNLiv3hZ7K6S36R0TVub9MxCdcwHWUljhOs3Rh0JIG9gEZyc8SKrU2cnVaKcUc1esOh7wmDQfYCBrnpFo39ma1cZPUWEeYGR+0TPHO1on5JeZaDkAz6vinfHWfhoT3TqZjZKdVKLJTqZRZKbTKLJTalHcJrXpWe8MoSq9Mh5op81H8Jr2w4/aE7yzDZ9OPyVf0L/CUfRx/6YTvLDZpKxyrQeSr/CW1w4/9MI3lGsQDkB8pfTHSPEImUO2bVYiGKFdL6oQbpfVCFdLqoQbpfVDt3oE027oLX/tL3P0qi/hPmvF78+tyW+f+obmP0w6ZOazICAgICBoPTjbS6ne0GnO8CQNVYvsogwTSG7bH4AgeypJODiZVrvLa0unnLf4jujzYeiiNiEkBAQEBAQEBAh7ZCHT3dZjc6t97PLG6c5kW7Ks230539nPftm3P8b6zNZ5ro9KQwIELbdO/p70571Vg+aGB5N0R9VfIT6porc2mpPxDRt3lYUyywnVSiyU6mUWSm0yiyU6qU2SnVSiyUteUpSjWyyog3S+rFBul1UIV0vqhBul9UIV0uqhBul0TtCHoL0L6fd2Rpyebm5z8bnx/7QJ8s1d+bPefmf3b1ezeJrpICAgIHONt7ft1zNXp3arSKSrWoSLLypwwrPuVZyN4cWxwwOJspTd0NJopyfdbsxaTSpUoStQiDkqjA/8A2XRGzt0pWkbVhmhkQEBAQEBAQEBAga/THUWUaQfn39fwprw1xPgRhP8AaCYZJ6NDiGXkx8vmXT/sqfdEocFmgIHwiB5FWncZ0PNHdPpYj8J9K4Pfm0dJaeT1JlM3rMU6qUWSnUyiyU2mU2SnVSiyU6qUWSlrylKUa2WVEG6X1YoN0uqhCul9UIN0vqhCul1UIGpOAT3Ayc9uXFa3tEkd3p3oHper2do0IwRRTnzKAt+0mfK7zvaZby+mIQEBA/Ni5BHeCIHJeiyldLVW3B6QaXHc9RKt8MjI8CDNinZ6PR2i2GNltMm0QMd9u6rMeSgtw8BmGNp2jdrOl6ZGxA9ei1bI3EMqKQR3jDTDn+GnXWTaN4pOy42JtqrVKWqJyp3XRwQyHuZT++ZRaJbGLNXLHRZSVyJtLaFdCb9pwCyqMAnLMcKPnEzswyZK0jeyXDMgICBL6A0b+q1l5/N9Vp0z2YQWWEefWJ9MovPV5/X35su3s3uYNIgICB5Y6T6c16/WqezUXn4M5YfsafQP07bfRRHtM/u1MvqYKZ2LMEjSahWLAc1ODmaOPU0y2tWveO7KYmE23VLWAW5EgDHaTyGJVqM9MUb289ExG6zpmNhOqlNkpF2pWtGsf2VBJwM8B4TVy3ilZtLKE7T2hkVhyYAjyIyJXE79RhtltRU06xLQxQ53WZDkdqnjMsOWuTfl8ImNkPaOpWtd5+AyB8zgS++WuKvNZERuwWzapO8bsUG6bFUIV0uqhX6lN4bo5thfqOPxmvxK/LpMk/E/syp6oettFVuVov3VUfIAT5k3GaAgICAgc66U6L7LrhaOFOs4HuXUIpwf9pWvzr8ZZjnadnS4fn5bck9pfJc7ZAjbS/I2/wDp2f5TE9mGT0T+FR0C/wDD9N+h+JmNPSo0X+TCHUNzbThOVmkDuB2stuFJ8cY+cj+ZT6dVtXzCs1d6+v8AaNpWDU5bFeldt1ME7q9WgOfHemM/Mq7WjrzZOvwwbXvfVbM0l1ljhzbUrbhADE2Y3yMe0MZHdmJ61RltOTBW0z5j91/t5GrWlLNaaKAG6yxnAusPuqGx8yOMyt08tjNE1iIm+0efdX9G9p413UVam3UUPSz5u3iVdWA9R2AJXEis9dlWDLtm5K2mY28t3ljpPkkWHo7fF+vr/wASi7/eUhP/AKZr3jq89rq7ZpbvMGmQEBA82ekygptbVg+81b/VWv8ACe3/AExbfBePaWtm7qOmehsqfkepqFPu2jdP6Q5fMcJwcsfQ1sW8Xjb+vhbHWqU46zUovu1DfbxY5Cj4c5Xn/wAfV1p4r1n8kdKpl5uLt/OrRWuMMQpLd54nAEr1F8s3mJtFa/umNtn3Z+17DRqjvq70Bt2xMYb1CVOOXZNOmsvOG87xM18x5ZcsbwkVarVDTPqXsTBp31rCeycAqS3bw5jxlfPn+jOW0x2322No32W99+parT9UUrDoGsuYA7nqAgKhIySc+UyvfJNa8sxHvJ0Vuz9pONSKG1CahWRm3lCgoVPssFJHKRgz2jN9ObRaNiY6bqvY9Oofr+rsWpRfbg7m8WO9xzkjAkaSma3PyTtG8+C2zBtLWtbpX3wA6Wqj45ZVxxEty55y6eYt3i20kRtL9bT1x6wVK614UMztjt5BQSOM2smrt9SMNbRXp1mWMV6boun1h3zWzrZwyGXHxBAJ4zY0ertOf6NrRbpvEwi1em7JdO5VU+bIo6zV6Wv7+o06/BrUB/ZOZx6/LorfmGeL1PVs+etsgICAgIFX0m2Mur01lJO6WAKP2o6nNbjxDAGExMxO8NB2VqmsrBdd2xSyWL92xDhx5ZGQe0EGbNZ3h6XT5fq44smSV7DrKy1bqObKwHmVIESxvG9ZiGqbF0+09PRXStOmYIMBmtfjx7QFlcRaI2aGKupx0isRH+6x2LsKxGuu1FgbUXLulkGFrUD1VTPHgeOfKZRX3XYsFo5rXnrP/Cu2LsvWUUfZlpoHtD7RvniGJ9c17mS2P70xiJiNlOPDlpXkiI/L8p0avGza9N6nXV2K4yTundt3hk44ZEnlnl2T/D3+hyeYZtdszVNqKNX1NVjrU1bUs+ApLE79blSM4IHLkPlExO+5fFlm8ZJiJ6dt2TS7K1Ta6vVWipUFT1dWjE7g5qd4gb5JPHgMcJMRO+7KuLLOaMlojbZtMzbxA/fRe3c2nj+30zD40WKR8cXH5GU5I6uLxOu1os6HK3MICAgefvTRTu7VJ+/p6X+TWL/onrf0vk65KfiVGaOzUaZ6uyh+9dQXrO77S4ZfMHl8eU5fEcFsuL7PVHWPyzpO0pexKGAZ3GHsYsR3Dkq/ATV0OG9azfJH3WneU2nxDCumIusa3TtfvEbhAUgDHs4Y4Wc62K9c1rZKTbfsz36dEjQ6C7q9aGr3WtX1ApGOKMAoPhwEprgy8mWJr37J3jourdG52f1QU9Z1Cpu9u8EAI+cuy47TpeTbrsiJ+5H2ls6zOkaylr6a6gr1KRlX3RhihOG7pp5sVt6TNd4iOsMoljp0ln2umxdN1NISxcDcBGRnedV4DJ4DGeUsxY7/AF63iu0bSTPRG0D30daGod1a2xk3CueLe8CeAPPMs09s2Dmjkmd56bbInafKJqNmWfZ3yM2WWixlHZlgcZ8AJn/C5PoT0+607zCOaN2PaekIu63qhapUKy4BKkcmAPOX5dPamWMsU5omNphETvGzDpqzvluqWtcYA3QGPeTjkPCbmjpe2Wb8nLXx7sbdu793TtVVrb0dafrNq6MYyA7Of1K3IP1bs4H6kvtgrX3lbhjq9LTxLZICAgICAgcz1SgbQ14T2d+ljjkHahN/48FJ85djdnhkzyyzSx1CAgJISAgICAgIEelsa/ZxHbdcp8m0t+fhkA/CV5XM4nH2RLp0pcUgICBxD086bGs0tn36LE/3dgI/4pno/wBNX21M194lTmjo5/TPa2a6dVKLJTqZRZKbTKLJTqZTZKdVKLJSl5SmUo90sqIN0vqxQbpfVCFdLqoQbpfVCFdLqobb6GNPvbU3uyui1vqZFE8t+p79cdfz/wBL8Md3f55NeQEBAQECp6T7bXR6drSN5uC1oOdljcEQeZ5nsAJ7ITWs2naGh7M0rIpNjb9tjNZa/wB529rHgOCjwUTZrG0PS6fD9KkVTJK8gICAgICAgICB86PUdftKvHFNIju57BbahSpM9/VtaSPFZVknw43EssTMUjw6PKnLICAgcl9PunG7orO0WWp9SZ/0TtcBvy6yPmJhXl9LlVM99Zqp1UoslOplFkptMpslOqlFkp1UoslLXlKUo1ssqIN0vqxQbpfVCFdLqoQbpfVCFdLqodC9AunzqdZZ9yqhPrewn/hieK/Ud99VFfaIbOHs7VPPrSAgICAgaN6Q8/aNAX/J71wGeXWmv+b+O4LcfGZ07tzQ7fWjdCl70JAQEBAQEBAQECHrbrC1dOnUNfcSEDeyoAy9r49xRx8SVHbMb22hq6rURhr8t96NbDTR0itCWYkvZY3tW2HG87eeAAOQAAHKa7ztrTad5WsIICAgc39O9GdBU/amor+TK4P7xOjwm3LrMf5YZPTLjNM+j2aibVKLJTqZRZKbTKLJTqpTZKdVKLJS15SlKNbLKiDdL6sUG6XVQhXS+qEG6X1QhXS6qHWvQJp8UauzHFrlXPeErX8WafP+NX5tZb46NvH6XUpymZAQEBAQIO2tk1aqlqb1yjYPA4KsDlXRhxVgeIIgidurTbeievr4VXUXr2G4NXZ5MUBVj44XylkZJdDHxHJWNp6vidGdpNzbSV+P865HwwoPzj6ks54nfxCTX0GvP5XaDg/4FFSD5WdYf2yJvKi2uzW87I21eieq09Zt0+os1JTi1NyVAuo5it60XD45A5B5cM5iLzDLHr8tZ+6d4RNHqktRbKzvI4DAjtBl8Tu7tLxevNDNDIgICAgSegun6zW6q88RSlenXhyZv5y7B8jT8h3SjJPVweIZObLt7N9mDQICAgIGk+mWne2TqDjJRqH+V9e8fpLTY0tuXNSfmEW7OD0z6f4hpJtUpslOplFkptMoslOqlNkp1UoslLXlKUo1ssqIN0vqxQbpdVCFdL6oQbpfVCFdLo6Idv8AQlTjZatj8pbe3/yFf9M+ba+/Nqbz8y3Kdob7NNkQEBAQEBAQEBAQOZ7V0P2PWtUBijU71tXctn5+kef5QDxfuluO3h1eHZ9v8Of6MstdjdAp2i1zFNHS+pYHBavhUp7Q17epkdwyfCYTkiGjl1+OnSOqXboNooN59GrjuovVm+l1QH5zH6iivE481Ql23SG3LS1L8tzUK1bE+AsAz8MzOLxLcx6vFftKTrNfXUjWWOoVRkkkfADvJ5ASZmIW3y1rXeZbZ0A2e1OiQ2ArbcXvsDc1a1i26fFQVXHZu4mvLzOS3Nabe7Y5DAgICAgVXSnZX2rR6jT5ANtboCewkeqfgcSYnad4Hml9PZVY1VyGu1DhkYYPDtGeansI4ET6LoOIYtVjjaevmGpak1lKqm3ZinUyiyU2mUWSnVSmyU6qUWSlrylKUa2WVEG6X1YoN0uqhCul9UIN0vqhBsDMy11qXtc7qIoyzE8gB+M1tbr8WmxzNp6+I8sq1m0vR3QLYj6LQafT2EF0UlyOW87s7Ad4BYjPhPnd7Ta02ny21/MQgICAgICAgICAgV23ti1aurqrgcZDKykhkZfZdGHEMP4g8DCYmYneGvUej6on+lX36lRjCWFUQ/prSq7/AJNkeEmbTK6+py3ja1m3aehUUJWoVVGAqgAAdwA5SFDJAw6vSV2ru2orqex1BHyMCq0nQ/Z9TiyrR6dHHEMtSAjxHDhAu4CAgICAgIFJ0m6KaTXKBqagWHs2L6tifouOOPDl4TOmS1J5qztJs5rtb0TaqrjpL0vX7l3qP2cnUFW7eYHxna0/Hs9OmT7lU4o8Na1mydXp/wCsaS9AM+siGxOBxnfqzj9bE6ePjmC/q3hhOKWCnaVOcGxVPc53T8mxNmNdp7+m0I5Zhbae1TyYHyIkzkpPaTZYUmU2tHuJi8pVvCUW6WVmBX6ixRzIHmRLYyVjvKNlTdtOnOBYpPcp3j8lzInW4Keq0HLLJpNnarUf1bSaiwH3ihRPrs3Qfhma+TjeCnSu8/hMY5bHsr0Vay051VtenT7tX85Ye/1iAq+freU5uo47mv0x/azjFHl0fot0N0mgB6iv+cPtWud6xvNjyHgMCcXJktktzXneVkRs2GYJICAgICAgICAgICAgICAgICAgICAgICAgICAgRtZoqrAesrR+BHrqp/eIGh9IujGiWmxl0mmDYJyKawfnuyY7jgO2b2Rm3GZcE+ySO3wlsXt7oVX/AGpf/bW/W38Zh9S/vKdlhsrUu5G+7Nx94k/vmfPb3Q730U6NaJ9PWz6TTsx5lqayfmVlU9Uug7P2fVWq9XVWmBw3EUY+QkCZAQEBAQEBAQEBAQEBAQEBAQEBAQEBAQED/9k=" id="93" name="Google Shape;93;p5"/>
          <p:cNvSpPr/>
          <p:nvPr/>
        </p:nvSpPr>
        <p:spPr>
          <a:xfrm>
            <a:off x="8923338" y="-144463"/>
            <a:ext cx="304800" cy="304800"/>
          </a:xfrm>
          <a:prstGeom prst="rect">
            <a:avLst/>
          </a:prstGeom>
          <a:noFill/>
          <a:ln>
            <a:noFill/>
          </a:ln>
        </p:spPr>
        <p:txBody>
          <a:bodyPr anchorCtr="0" anchor="t" bIns="45700" lIns="91425" spcFirstLastPara="1" rIns="91425" wrap="square" tIns="45700">
            <a:noAutofit/>
          </a:bodyPr>
          <a:lstStyle/>
          <a:p>
            <a:pPr indent="0" lvl="0" marL="0" marR="0" rtl="1" algn="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Arial"/>
              <a:ea typeface="Arial"/>
              <a:cs typeface="Arial"/>
              <a:sym typeface="Arial"/>
            </a:endParaRPr>
          </a:p>
        </p:txBody>
      </p:sp>
      <p:pic>
        <p:nvPicPr>
          <p:cNvPr descr="https://encrypted-tbn3.gstatic.com/images?q=tbn:ANd9GcQmhYX5gclgZdnlbvgHI1sH6LJs57p6GdpMMJ-7WfjxqBwoiOPl" id="94" name="Google Shape;94;p5"/>
          <p:cNvPicPr preferRelativeResize="0"/>
          <p:nvPr/>
        </p:nvPicPr>
        <p:blipFill rotWithShape="1">
          <a:blip r:embed="rId4">
            <a:alphaModFix/>
          </a:blip>
          <a:srcRect b="0" l="0" r="0" t="0"/>
          <a:stretch/>
        </p:blipFill>
        <p:spPr>
          <a:xfrm>
            <a:off x="3657600" y="3352800"/>
            <a:ext cx="1943100" cy="19431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5"/>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15" name="Google Shape;515;p55"/>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Runtime Errors</a:t>
            </a:r>
            <a:endParaRPr/>
          </a:p>
        </p:txBody>
      </p:sp>
      <p:sp>
        <p:nvSpPr>
          <p:cNvPr id="516" name="Google Shape;516;p55"/>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42900" lvl="0" marL="342900" marR="0" rtl="0" algn="l">
              <a:lnSpc>
                <a:spcPct val="100000"/>
              </a:lnSpc>
              <a:spcBef>
                <a:spcPts val="0"/>
              </a:spcBef>
              <a:spcAft>
                <a:spcPts val="0"/>
              </a:spcAft>
              <a:buClr>
                <a:srgbClr val="006600"/>
              </a:buClr>
              <a:buSzPts val="1600"/>
              <a:buFont typeface="Noto Sans"/>
              <a:buChar char="■"/>
            </a:pPr>
            <a:r>
              <a:rPr lang="en-US" sz="1600"/>
              <a:t>This kind of errors occur once you are running your code. This error can appear once you compiled your file successfully.</a:t>
            </a:r>
            <a:endParaRPr sz="1600"/>
          </a:p>
          <a:p>
            <a:pPr indent="-342900" lvl="0" marL="342900" marR="0" rtl="0" algn="l">
              <a:lnSpc>
                <a:spcPct val="100000"/>
              </a:lnSpc>
              <a:spcBef>
                <a:spcPts val="0"/>
              </a:spcBef>
              <a:spcAft>
                <a:spcPts val="0"/>
              </a:spcAft>
              <a:buClr>
                <a:srgbClr val="006600"/>
              </a:buClr>
              <a:buSzPts val="1600"/>
              <a:buFont typeface="Noto Sans"/>
              <a:buChar char="■"/>
            </a:pPr>
            <a:r>
              <a:rPr lang="en-US" sz="1600"/>
              <a:t>Some of those are also called ‘Exceptions’. (This topic will be discussed later in the course). </a:t>
            </a:r>
            <a:endParaRPr sz="1600"/>
          </a:p>
          <a:p>
            <a:pPr indent="-342900" lvl="0" marL="342900" marR="0" rtl="0" algn="l">
              <a:lnSpc>
                <a:spcPct val="100000"/>
              </a:lnSpc>
              <a:spcBef>
                <a:spcPts val="0"/>
              </a:spcBef>
              <a:spcAft>
                <a:spcPts val="0"/>
              </a:spcAft>
              <a:buSzPts val="1600"/>
              <a:buChar char="■"/>
            </a:pPr>
            <a:r>
              <a:rPr lang="en-US" sz="1600"/>
              <a:t>The nature of the errors are more difficult to solve. </a:t>
            </a:r>
            <a:endParaRPr sz="1600"/>
          </a:p>
          <a:p>
            <a:pPr indent="0" lvl="0" marL="0" marR="0" rtl="0" algn="l">
              <a:lnSpc>
                <a:spcPct val="100000"/>
              </a:lnSpc>
              <a:spcBef>
                <a:spcPts val="0"/>
              </a:spcBef>
              <a:spcAft>
                <a:spcPts val="0"/>
              </a:spcAft>
              <a:buSzPts val="1800"/>
              <a:buNone/>
            </a:pPr>
            <a:r>
              <a:t/>
            </a:r>
            <a:endParaRPr sz="16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6"/>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23" name="Google Shape;523;p56"/>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Runtime Error (Command line arguments)</a:t>
            </a:r>
            <a:endParaRPr/>
          </a:p>
        </p:txBody>
      </p:sp>
      <p:sp>
        <p:nvSpPr>
          <p:cNvPr id="524" name="Google Shape;524;p56"/>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Command line arguments are entered upon run call. some errors can be similar to the logical errors of in Compiler Errors, and if they were compiled in the code manually it would’ve been Compiler Error.</a:t>
            </a:r>
            <a:endParaRPr sz="1600"/>
          </a:p>
          <a:p>
            <a:pPr indent="-330200" lvl="0" marL="914400" rtl="0" algn="l">
              <a:lnSpc>
                <a:spcPct val="100000"/>
              </a:lnSpc>
              <a:spcBef>
                <a:spcPts val="0"/>
              </a:spcBef>
              <a:spcAft>
                <a:spcPts val="0"/>
              </a:spcAft>
              <a:buSzPts val="1600"/>
              <a:buChar char="■"/>
            </a:pPr>
            <a:r>
              <a:rPr lang="en-US" sz="1600"/>
              <a:t>example: </a:t>
            </a:r>
            <a:endParaRPr sz="1600"/>
          </a:p>
          <a:p>
            <a:pPr indent="-330200" lvl="2" marL="1371600" rtl="0" algn="l">
              <a:lnSpc>
                <a:spcPct val="100000"/>
              </a:lnSpc>
              <a:spcBef>
                <a:spcPts val="0"/>
              </a:spcBef>
              <a:spcAft>
                <a:spcPts val="0"/>
              </a:spcAft>
              <a:buSzPts val="1600"/>
              <a:buChar char="❑"/>
            </a:pPr>
            <a:r>
              <a:rPr lang="en-US" sz="1600"/>
              <a:t>int s = Integer.parseInt(args[0]);</a:t>
            </a:r>
            <a:endParaRPr sz="1600"/>
          </a:p>
          <a:p>
            <a:pPr indent="-330200" lvl="2" marL="1371600" rtl="0" algn="l">
              <a:lnSpc>
                <a:spcPct val="100000"/>
              </a:lnSpc>
              <a:spcBef>
                <a:spcPts val="0"/>
              </a:spcBef>
              <a:spcAft>
                <a:spcPts val="0"/>
              </a:spcAft>
              <a:buSzPts val="1600"/>
              <a:buChar char="❑"/>
            </a:pPr>
            <a:r>
              <a:rPr lang="en-US" sz="1600"/>
              <a:t>s = s + 1;</a:t>
            </a:r>
            <a:endParaRPr sz="1600"/>
          </a:p>
          <a:p>
            <a:pPr indent="-330200" lvl="2" marL="1371600" rtl="0" algn="l">
              <a:lnSpc>
                <a:spcPct val="100000"/>
              </a:lnSpc>
              <a:spcBef>
                <a:spcPts val="0"/>
              </a:spcBef>
              <a:spcAft>
                <a:spcPts val="0"/>
              </a:spcAft>
              <a:buSzPts val="1600"/>
              <a:buChar char="❑"/>
            </a:pPr>
            <a:r>
              <a:rPr lang="en-US" sz="1600"/>
              <a:t>java Examp </a:t>
            </a:r>
            <a:endParaRPr sz="1600"/>
          </a:p>
          <a:p>
            <a:pPr indent="-330200" lvl="0" marL="914400" rtl="0" algn="l">
              <a:lnSpc>
                <a:spcPct val="100000"/>
              </a:lnSpc>
              <a:spcBef>
                <a:spcPts val="0"/>
              </a:spcBef>
              <a:spcAft>
                <a:spcPts val="0"/>
              </a:spcAft>
              <a:buSzPts val="1600"/>
              <a:buChar char="■"/>
            </a:pPr>
            <a:r>
              <a:rPr lang="en-US" sz="1600"/>
              <a:t>The file compiled successfully but the input given wasn’t defined it causes an error if it were:</a:t>
            </a:r>
            <a:endParaRPr sz="1600"/>
          </a:p>
          <a:p>
            <a:pPr indent="-330200" lvl="2" marL="1371600" rtl="0" algn="l">
              <a:lnSpc>
                <a:spcPct val="100000"/>
              </a:lnSpc>
              <a:spcBef>
                <a:spcPts val="0"/>
              </a:spcBef>
              <a:spcAft>
                <a:spcPts val="0"/>
              </a:spcAft>
              <a:buSzPts val="1600"/>
              <a:buChar char="❑"/>
            </a:pPr>
            <a:r>
              <a:rPr lang="en-US" sz="1600"/>
              <a:t>int s ;</a:t>
            </a:r>
            <a:endParaRPr sz="1600"/>
          </a:p>
          <a:p>
            <a:pPr indent="-330200" lvl="2" marL="1371600" rtl="0" algn="l">
              <a:lnSpc>
                <a:spcPct val="100000"/>
              </a:lnSpc>
              <a:spcBef>
                <a:spcPts val="0"/>
              </a:spcBef>
              <a:spcAft>
                <a:spcPts val="0"/>
              </a:spcAft>
              <a:buSzPts val="1600"/>
              <a:buChar char="❑"/>
            </a:pPr>
            <a:r>
              <a:rPr lang="en-US" sz="1600"/>
              <a:t>s = s + 1;</a:t>
            </a:r>
            <a:endParaRPr sz="1600"/>
          </a:p>
          <a:p>
            <a:pPr indent="0" lvl="0" marL="1371600" rtl="0" algn="l">
              <a:lnSpc>
                <a:spcPct val="100000"/>
              </a:lnSpc>
              <a:spcBef>
                <a:spcPts val="0"/>
              </a:spcBef>
              <a:spcAft>
                <a:spcPts val="0"/>
              </a:spcAft>
              <a:buSzPts val="1800"/>
              <a:buNone/>
            </a:pPr>
            <a:r>
              <a:rPr lang="en-US" sz="1600"/>
              <a:t> </a:t>
            </a:r>
            <a:endParaRPr sz="1600"/>
          </a:p>
          <a:p>
            <a:pPr indent="-330200" lvl="2" marL="1371600" rtl="0" algn="l">
              <a:lnSpc>
                <a:spcPct val="100000"/>
              </a:lnSpc>
              <a:spcBef>
                <a:spcPts val="0"/>
              </a:spcBef>
              <a:spcAft>
                <a:spcPts val="0"/>
              </a:spcAft>
              <a:buSzPts val="1600"/>
              <a:buChar char="❑"/>
            </a:pPr>
            <a:r>
              <a:rPr lang="en-US" sz="1600" u="sng"/>
              <a:t>solution</a:t>
            </a:r>
            <a:r>
              <a:rPr lang="en-US" sz="1600"/>
              <a:t>: first work with literals declared in the code, then after you solved and tested extensively, shift the literals to command line arguments. once you worked carefully with them. then test with command line arguments. </a:t>
            </a:r>
            <a:endParaRPr sz="1600"/>
          </a:p>
          <a:p>
            <a:pPr indent="0" lvl="0" marL="1371600" rtl="0" algn="l">
              <a:lnSpc>
                <a:spcPct val="100000"/>
              </a:lnSpc>
              <a:spcBef>
                <a:spcPts val="0"/>
              </a:spcBef>
              <a:spcAft>
                <a:spcPts val="0"/>
              </a:spcAft>
              <a:buSzPts val="1800"/>
              <a:buNone/>
            </a:pPr>
            <a:r>
              <a:t/>
            </a:r>
            <a:endParaRPr sz="1600"/>
          </a:p>
          <a:p>
            <a:pPr indent="457200" lvl="0" marL="0" rtl="0" algn="l">
              <a:lnSpc>
                <a:spcPct val="100000"/>
              </a:lnSpc>
              <a:spcBef>
                <a:spcPts val="0"/>
              </a:spcBef>
              <a:spcAft>
                <a:spcPts val="0"/>
              </a:spcAft>
              <a:buSzPts val="1800"/>
              <a:buNone/>
            </a:pPr>
            <a:r>
              <a:t/>
            </a:r>
            <a:endParaRPr sz="1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57"/>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31" name="Google Shape;531;p57"/>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Runtime Error (Other)</a:t>
            </a:r>
            <a:endParaRPr/>
          </a:p>
        </p:txBody>
      </p:sp>
      <p:sp>
        <p:nvSpPr>
          <p:cNvPr id="532" name="Google Shape;532;p57"/>
          <p:cNvSpPr txBox="1"/>
          <p:nvPr>
            <p:ph idx="4294967295" type="body"/>
          </p:nvPr>
        </p:nvSpPr>
        <p:spPr>
          <a:xfrm>
            <a:off x="228600" y="838200"/>
            <a:ext cx="8610600" cy="57597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In the terms of logical errors :</a:t>
            </a:r>
            <a:endParaRPr sz="1600"/>
          </a:p>
          <a:p>
            <a:pPr indent="-330200" lvl="0" marL="914400" rtl="0" algn="l">
              <a:lnSpc>
                <a:spcPct val="100000"/>
              </a:lnSpc>
              <a:spcBef>
                <a:spcPts val="0"/>
              </a:spcBef>
              <a:spcAft>
                <a:spcPts val="0"/>
              </a:spcAft>
              <a:buSzPts val="1600"/>
              <a:buChar char="■"/>
            </a:pPr>
            <a:r>
              <a:rPr lang="en-US" sz="1600"/>
              <a:t>Arithmetic error (example : 1/0) </a:t>
            </a:r>
            <a:endParaRPr sz="1600"/>
          </a:p>
          <a:p>
            <a:pPr indent="-330200" lvl="0" marL="914400" rtl="0" algn="l">
              <a:lnSpc>
                <a:spcPct val="100000"/>
              </a:lnSpc>
              <a:spcBef>
                <a:spcPts val="0"/>
              </a:spcBef>
              <a:spcAft>
                <a:spcPts val="0"/>
              </a:spcAft>
              <a:buSzPts val="1600"/>
              <a:buChar char="■"/>
            </a:pPr>
            <a:r>
              <a:rPr lang="en-US" sz="1600"/>
              <a:t>call a negative index in string</a:t>
            </a:r>
            <a:endParaRPr sz="1600"/>
          </a:p>
          <a:p>
            <a:pPr indent="-330200" lvl="2" marL="1371600" rtl="0" algn="l">
              <a:lnSpc>
                <a:spcPct val="100000"/>
              </a:lnSpc>
              <a:spcBef>
                <a:spcPts val="0"/>
              </a:spcBef>
              <a:spcAft>
                <a:spcPts val="0"/>
              </a:spcAft>
              <a:buSzPts val="1600"/>
              <a:buChar char="❑"/>
            </a:pPr>
            <a:r>
              <a:rPr lang="en-US" sz="1600" u="sng"/>
              <a:t>Note</a:t>
            </a:r>
            <a:r>
              <a:rPr lang="en-US" sz="1600"/>
              <a:t>: some languages allow it like Python. Java doesn’t</a:t>
            </a:r>
            <a:endParaRPr sz="1600"/>
          </a:p>
          <a:p>
            <a:pPr indent="-330200" lvl="0" marL="914400" rtl="0" algn="l">
              <a:lnSpc>
                <a:spcPct val="100000"/>
              </a:lnSpc>
              <a:spcBef>
                <a:spcPts val="0"/>
              </a:spcBef>
              <a:spcAft>
                <a:spcPts val="0"/>
              </a:spcAft>
              <a:buSzPts val="1600"/>
              <a:buChar char="■"/>
            </a:pPr>
            <a:r>
              <a:rPr lang="en-US" sz="1600"/>
              <a:t>call an index which exceed the length of the string </a:t>
            </a:r>
            <a:endParaRPr sz="1600"/>
          </a:p>
          <a:p>
            <a:pPr indent="-330200" lvl="2" marL="1371600" rtl="0" algn="l">
              <a:lnSpc>
                <a:spcPct val="100000"/>
              </a:lnSpc>
              <a:spcBef>
                <a:spcPts val="0"/>
              </a:spcBef>
              <a:spcAft>
                <a:spcPts val="0"/>
              </a:spcAft>
              <a:buSzPts val="1600"/>
              <a:buChar char="❑"/>
            </a:pPr>
            <a:r>
              <a:rPr lang="en-US" sz="1600" u="sng"/>
              <a:t>Note</a:t>
            </a:r>
            <a:r>
              <a:rPr lang="en-US" sz="1600"/>
              <a:t>: some languages allow it like JS. Java doesn’t </a:t>
            </a:r>
            <a:endParaRPr sz="1600"/>
          </a:p>
          <a:p>
            <a:pPr indent="-330200" lvl="0" marL="914400" rtl="0" algn="l">
              <a:lnSpc>
                <a:spcPct val="100000"/>
              </a:lnSpc>
              <a:spcBef>
                <a:spcPts val="0"/>
              </a:spcBef>
              <a:spcAft>
                <a:spcPts val="0"/>
              </a:spcAft>
              <a:buSzPts val="1600"/>
              <a:buChar char="■"/>
            </a:pPr>
            <a:r>
              <a:rPr lang="en-US" sz="1600"/>
              <a:t>Try to parse a string which represent a non number into a number. </a:t>
            </a:r>
            <a:endParaRPr sz="1600"/>
          </a:p>
          <a:p>
            <a:pPr indent="0" lvl="0" marL="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SzPts val="1600"/>
              <a:buChar char="■"/>
            </a:pPr>
            <a:r>
              <a:rPr lang="en-US" sz="1600" u="sng"/>
              <a:t>Note</a:t>
            </a:r>
            <a:r>
              <a:rPr lang="en-US" sz="1600"/>
              <a:t>: there are many more. </a:t>
            </a:r>
            <a:endParaRPr sz="1600"/>
          </a:p>
          <a:p>
            <a:pPr indent="-330200" lvl="0" marL="457200" rtl="0" algn="l">
              <a:lnSpc>
                <a:spcPct val="100000"/>
              </a:lnSpc>
              <a:spcBef>
                <a:spcPts val="0"/>
              </a:spcBef>
              <a:spcAft>
                <a:spcPts val="0"/>
              </a:spcAft>
              <a:buSzPts val="1600"/>
              <a:buChar char="■"/>
            </a:pPr>
            <a:r>
              <a:rPr lang="en-US" sz="1600" u="sng"/>
              <a:t>Note</a:t>
            </a:r>
            <a:r>
              <a:rPr lang="en-US" sz="1600"/>
              <a:t>: There is one specifically which means you have a logical error.. its name? StackOverFlow.</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330200" lvl="0" marL="457200" rtl="0" algn="l">
              <a:lnSpc>
                <a:spcPct val="100000"/>
              </a:lnSpc>
              <a:spcBef>
                <a:spcPts val="0"/>
              </a:spcBef>
              <a:spcAft>
                <a:spcPts val="0"/>
              </a:spcAft>
              <a:buSzPts val="1600"/>
              <a:buChar char="■"/>
            </a:pPr>
            <a:r>
              <a:rPr lang="en-US" sz="1600"/>
              <a:t>The solution for all these Runtime errors are the same, you must go and debug your code. </a:t>
            </a:r>
            <a:endParaRPr sz="1600"/>
          </a:p>
          <a:p>
            <a:pPr indent="-330200" lvl="0" marL="457200" rtl="0" algn="l">
              <a:lnSpc>
                <a:spcPct val="100000"/>
              </a:lnSpc>
              <a:spcBef>
                <a:spcPts val="0"/>
              </a:spcBef>
              <a:spcAft>
                <a:spcPts val="0"/>
              </a:spcAft>
              <a:buSzPts val="1600"/>
              <a:buChar char="■"/>
            </a:pPr>
            <a:r>
              <a:rPr lang="en-US" sz="1600"/>
              <a:t>The error usually points you toward the “chain” of lines it crashed, you will see a lot of things you didn’t wrote but usually near the bottom you will find the part of your code, go from there.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p:txBody>
      </p:sp>
      <p:pic>
        <p:nvPicPr>
          <p:cNvPr id="533" name="Google Shape;533;p57"/>
          <p:cNvPicPr preferRelativeResize="0"/>
          <p:nvPr/>
        </p:nvPicPr>
        <p:blipFill rotWithShape="1">
          <a:blip r:embed="rId3">
            <a:alphaModFix/>
          </a:blip>
          <a:srcRect b="0" l="0" r="0" t="0"/>
          <a:stretch/>
        </p:blipFill>
        <p:spPr>
          <a:xfrm>
            <a:off x="3858550" y="3652275"/>
            <a:ext cx="961100" cy="9611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8"/>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540" name="Google Shape;540;p58"/>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rtl="0" algn="l">
              <a:lnSpc>
                <a:spcPct val="100000"/>
              </a:lnSpc>
              <a:spcBef>
                <a:spcPts val="0"/>
              </a:spcBef>
              <a:spcAft>
                <a:spcPts val="0"/>
              </a:spcAft>
              <a:buSzPts val="1400"/>
              <a:buNone/>
            </a:pPr>
            <a:r>
              <a:rPr lang="en-US"/>
              <a:t>Errors - Logical errors </a:t>
            </a:r>
            <a:endParaRPr/>
          </a:p>
        </p:txBody>
      </p:sp>
      <p:sp>
        <p:nvSpPr>
          <p:cNvPr id="541" name="Google Shape;541;p58"/>
          <p:cNvSpPr txBox="1"/>
          <p:nvPr>
            <p:ph idx="4294967295" type="body"/>
          </p:nvPr>
        </p:nvSpPr>
        <p:spPr>
          <a:xfrm>
            <a:off x="228600" y="838200"/>
            <a:ext cx="8610600" cy="5551800"/>
          </a:xfrm>
          <a:prstGeom prst="rect">
            <a:avLst/>
          </a:prstGeom>
          <a:noFill/>
          <a:ln>
            <a:noFill/>
          </a:ln>
        </p:spPr>
        <p:txBody>
          <a:bodyPr anchorCtr="0" anchor="t" bIns="46025" lIns="92075" spcFirstLastPara="1" rIns="92075" wrap="square" tIns="46025">
            <a:noAutofit/>
          </a:bodyPr>
          <a:lstStyle/>
          <a:p>
            <a:pPr indent="-330200" lvl="0" marL="457200" rtl="0" algn="l">
              <a:lnSpc>
                <a:spcPct val="100000"/>
              </a:lnSpc>
              <a:spcBef>
                <a:spcPts val="0"/>
              </a:spcBef>
              <a:spcAft>
                <a:spcPts val="0"/>
              </a:spcAft>
              <a:buSzPts val="1600"/>
              <a:buChar char="■"/>
            </a:pPr>
            <a:r>
              <a:rPr lang="en-US" sz="1600"/>
              <a:t>These kind of errors occur are the most difficult to detect, since your program is compiling successfully and seems to be running smoothly but something is still not right. and that is what you intended to do. </a:t>
            </a:r>
            <a:endParaRPr sz="1600"/>
          </a:p>
          <a:p>
            <a:pPr indent="0" lvl="0" marL="457200" rtl="0" algn="l">
              <a:lnSpc>
                <a:spcPct val="100000"/>
              </a:lnSpc>
              <a:spcBef>
                <a:spcPts val="0"/>
              </a:spcBef>
              <a:spcAft>
                <a:spcPts val="0"/>
              </a:spcAft>
              <a:buSzPts val="1800"/>
              <a:buNone/>
            </a:pPr>
            <a:r>
              <a:rPr lang="en-US" sz="1600"/>
              <a:t> </a:t>
            </a:r>
            <a:endParaRPr sz="1600"/>
          </a:p>
          <a:p>
            <a:pPr indent="-330200" lvl="0" marL="457200" rtl="0" algn="l">
              <a:lnSpc>
                <a:spcPct val="100000"/>
              </a:lnSpc>
              <a:spcBef>
                <a:spcPts val="0"/>
              </a:spcBef>
              <a:spcAft>
                <a:spcPts val="0"/>
              </a:spcAft>
              <a:buSzPts val="1600"/>
              <a:buChar char="■"/>
            </a:pPr>
            <a:r>
              <a:rPr lang="en-US" sz="1600"/>
              <a:t>How to find them? Test your code. Try many cases and edge cases (cases with high likelihood to fail). know your code inside and out and be sure that you know what is the expected output and see that your actual output is matching. </a:t>
            </a:r>
            <a:endParaRPr sz="1600"/>
          </a:p>
          <a:p>
            <a:pPr indent="-330200" lvl="0" marL="457200" rtl="0" algn="l">
              <a:lnSpc>
                <a:spcPct val="100000"/>
              </a:lnSpc>
              <a:spcBef>
                <a:spcPts val="0"/>
              </a:spcBef>
              <a:spcAft>
                <a:spcPts val="0"/>
              </a:spcAft>
              <a:buSzPts val="1600"/>
              <a:buChar char="■"/>
            </a:pPr>
            <a:r>
              <a:rPr lang="en-US" sz="1600"/>
              <a:t>there are two main types:</a:t>
            </a:r>
            <a:endParaRPr sz="1600"/>
          </a:p>
          <a:p>
            <a:pPr indent="-330200" lvl="0" marL="914400" rtl="0" algn="l">
              <a:lnSpc>
                <a:spcPct val="100000"/>
              </a:lnSpc>
              <a:spcBef>
                <a:spcPts val="0"/>
              </a:spcBef>
              <a:spcAft>
                <a:spcPts val="0"/>
              </a:spcAft>
              <a:buSzPts val="1600"/>
              <a:buChar char="■"/>
            </a:pPr>
            <a:r>
              <a:rPr lang="en-US" sz="1600"/>
              <a:t>Your program doesn’t stop running (solution: ctrl+c in windows, command+c in mac)</a:t>
            </a:r>
            <a:endParaRPr sz="1600"/>
          </a:p>
          <a:p>
            <a:pPr indent="-330200" lvl="0" marL="914400" rtl="0" algn="l">
              <a:lnSpc>
                <a:spcPct val="100000"/>
              </a:lnSpc>
              <a:spcBef>
                <a:spcPts val="0"/>
              </a:spcBef>
              <a:spcAft>
                <a:spcPts val="0"/>
              </a:spcAft>
              <a:buSzPts val="1600"/>
              <a:buChar char="■"/>
            </a:pPr>
            <a:r>
              <a:rPr lang="en-US" sz="1600"/>
              <a:t>Your program stop running</a:t>
            </a:r>
            <a:endParaRPr sz="1600"/>
          </a:p>
          <a:p>
            <a:pPr indent="-330200" lvl="0" marL="457200" rtl="0" algn="l">
              <a:lnSpc>
                <a:spcPct val="100000"/>
              </a:lnSpc>
              <a:spcBef>
                <a:spcPts val="0"/>
              </a:spcBef>
              <a:spcAft>
                <a:spcPts val="0"/>
              </a:spcAft>
              <a:buSzPts val="1600"/>
              <a:buChar char="■"/>
            </a:pPr>
            <a:r>
              <a:rPr lang="en-US" sz="1600"/>
              <a:t>Either way after each you should see what causes the faulty output and change it in a way which </a:t>
            </a:r>
            <a:endParaRPr sz="1600"/>
          </a:p>
          <a:p>
            <a:pPr indent="-330200" lvl="0" marL="914400" rtl="0" algn="l">
              <a:lnSpc>
                <a:spcPct val="100000"/>
              </a:lnSpc>
              <a:spcBef>
                <a:spcPts val="0"/>
              </a:spcBef>
              <a:spcAft>
                <a:spcPts val="0"/>
              </a:spcAft>
              <a:buSzPts val="1600"/>
              <a:buChar char="■"/>
            </a:pPr>
            <a:r>
              <a:rPr lang="en-US" sz="1600"/>
              <a:t>doesn’t change the output of previously checked code and solve the new test case. try to generalize the program to solve as many cases as possible. </a:t>
            </a:r>
            <a:endParaRPr sz="1600"/>
          </a:p>
          <a:p>
            <a:pPr indent="0" lvl="0" marL="0" rtl="0" algn="l">
              <a:lnSpc>
                <a:spcPct val="100000"/>
              </a:lnSpc>
              <a:spcBef>
                <a:spcPts val="0"/>
              </a:spcBef>
              <a:spcAft>
                <a:spcPts val="0"/>
              </a:spcAft>
              <a:buSzPts val="1800"/>
              <a:buNone/>
            </a:pPr>
            <a:r>
              <a:t/>
            </a:r>
            <a:endParaRPr sz="1600"/>
          </a:p>
          <a:p>
            <a:pPr indent="0" lvl="0" marL="0" rtl="0" algn="l">
              <a:lnSpc>
                <a:spcPct val="100000"/>
              </a:lnSpc>
              <a:spcBef>
                <a:spcPts val="0"/>
              </a:spcBef>
              <a:spcAft>
                <a:spcPts val="0"/>
              </a:spcAft>
              <a:buSzPts val="1800"/>
              <a:buNone/>
            </a:pPr>
            <a:r>
              <a:t/>
            </a:r>
            <a:endParaRPr sz="1600"/>
          </a:p>
          <a:p>
            <a:pPr indent="0" lvl="0" marL="0" marR="0" rtl="0" algn="l">
              <a:lnSpc>
                <a:spcPct val="100000"/>
              </a:lnSpc>
              <a:spcBef>
                <a:spcPts val="960"/>
              </a:spcBef>
              <a:spcAft>
                <a:spcPts val="0"/>
              </a:spcAft>
              <a:buClr>
                <a:srgbClr val="006600"/>
              </a:buClr>
              <a:buSzPts val="1600"/>
              <a:buFont typeface="Noto Sans"/>
              <a:buNone/>
            </a:pPr>
            <a:r>
              <a:t/>
            </a:r>
            <a:endParaRPr sz="16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pic>
        <p:nvPicPr>
          <p:cNvPr descr="Google Shape;80;p2" id="547" name="Google Shape;547;p6"/>
          <p:cNvPicPr preferRelativeResize="0"/>
          <p:nvPr/>
        </p:nvPicPr>
        <p:blipFill rotWithShape="1">
          <a:blip r:embed="rId3">
            <a:alphaModFix/>
          </a:blip>
          <a:srcRect b="0" l="0" r="0" t="0"/>
          <a:stretch/>
        </p:blipFill>
        <p:spPr>
          <a:xfrm>
            <a:off x="0" y="-22720"/>
            <a:ext cx="9144000" cy="6902032"/>
          </a:xfrm>
          <a:prstGeom prst="rect">
            <a:avLst/>
          </a:prstGeom>
          <a:noFill/>
          <a:ln>
            <a:noFill/>
          </a:ln>
        </p:spPr>
      </p:pic>
      <p:sp>
        <p:nvSpPr>
          <p:cNvPr id="548" name="Google Shape;548;p6"/>
          <p:cNvSpPr txBox="1"/>
          <p:nvPr>
            <p:ph idx="4294967295" type="title"/>
          </p:nvPr>
        </p:nvSpPr>
        <p:spPr>
          <a:xfrm>
            <a:off x="1447800" y="1828800"/>
            <a:ext cx="6172200" cy="1447800"/>
          </a:xfrm>
          <a:prstGeom prst="rect">
            <a:avLst/>
          </a:prstGeom>
          <a:noFill/>
          <a:ln>
            <a:noFill/>
          </a:ln>
        </p:spPr>
        <p:txBody>
          <a:bodyPr anchorCtr="0" anchor="ctr" bIns="46025" lIns="46025" spcFirstLastPara="1" rIns="46025" wrap="square" tIns="46025">
            <a:noAutofit/>
          </a:bodyPr>
          <a:lstStyle/>
          <a:p>
            <a:pPr indent="0" lvl="0" marL="0" marR="0" rtl="0" algn="ctr">
              <a:lnSpc>
                <a:spcPct val="100000"/>
              </a:lnSpc>
              <a:spcBef>
                <a:spcPts val="0"/>
              </a:spcBef>
              <a:spcAft>
                <a:spcPts val="0"/>
              </a:spcAft>
              <a:buClr>
                <a:srgbClr val="000000"/>
              </a:buClr>
              <a:buSzPts val="4800"/>
              <a:buFont typeface="Baumans"/>
              <a:buNone/>
            </a:pPr>
            <a:r>
              <a:rPr b="0" i="0" lang="en-US" sz="4800" u="none" cap="none" strike="noStrike">
                <a:solidFill>
                  <a:srgbClr val="000000"/>
                </a:solidFill>
                <a:latin typeface="Baumans"/>
                <a:ea typeface="Baumans"/>
                <a:cs typeface="Baumans"/>
                <a:sym typeface="Baumans"/>
              </a:rPr>
              <a:t>VS code</a:t>
            </a:r>
            <a:endParaRPr/>
          </a:p>
        </p:txBody>
      </p:sp>
      <p:pic>
        <p:nvPicPr>
          <p:cNvPr descr="Google Shape;91;p2" id="549" name="Google Shape;549;p6"/>
          <p:cNvPicPr preferRelativeResize="0"/>
          <p:nvPr/>
        </p:nvPicPr>
        <p:blipFill rotWithShape="1">
          <a:blip r:embed="rId4">
            <a:alphaModFix/>
          </a:blip>
          <a:srcRect b="0" l="0" r="0" t="0"/>
          <a:stretch/>
        </p:blipFill>
        <p:spPr>
          <a:xfrm>
            <a:off x="3429000" y="3009900"/>
            <a:ext cx="2133601" cy="213518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55" name="Google Shape;555;p7"/>
          <p:cNvSpPr txBox="1"/>
          <p:nvPr>
            <p:ph idx="4294967295" type="title"/>
          </p:nvPr>
        </p:nvSpPr>
        <p:spPr>
          <a:xfrm>
            <a:off x="152400" y="76200"/>
            <a:ext cx="8763000" cy="533400"/>
          </a:xfrm>
          <a:prstGeom prst="rect">
            <a:avLst/>
          </a:prstGeom>
          <a:noFill/>
          <a:ln>
            <a:noFill/>
          </a:ln>
        </p:spPr>
        <p:txBody>
          <a:bodyPr anchorCtr="0" anchor="ctr" bIns="46025" lIns="46025" spcFirstLastPara="1" rIns="4602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VS (Visual Studio) Code</a:t>
            </a:r>
            <a:endParaRPr/>
          </a:p>
        </p:txBody>
      </p:sp>
      <p:sp>
        <p:nvSpPr>
          <p:cNvPr id="556" name="Google Shape;556;p7"/>
          <p:cNvSpPr txBox="1"/>
          <p:nvPr/>
        </p:nvSpPr>
        <p:spPr>
          <a:xfrm>
            <a:off x="274637" y="838200"/>
            <a:ext cx="8518500" cy="1554888"/>
          </a:xfrm>
          <a:prstGeom prst="rect">
            <a:avLst/>
          </a:prstGeom>
          <a:noFill/>
          <a:ln>
            <a:noFill/>
          </a:ln>
        </p:spPr>
        <p:txBody>
          <a:bodyPr anchorCtr="0" anchor="t" bIns="46025" lIns="46025" spcFirstLastPara="1" rIns="46025" wrap="square" tIns="46025">
            <a:spAutoFit/>
          </a:bodyPr>
          <a:lstStyle/>
          <a:p>
            <a:pPr indent="-342900" lvl="0" marL="342900" marR="0" rtl="0" algn="l">
              <a:lnSpc>
                <a:spcPct val="100000"/>
              </a:lnSpc>
              <a:spcBef>
                <a:spcPts val="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VS code is a free Integrated Development Environment (IDE) for many programming languages, including JAVA.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Provides many features to support and ease the programming process such as:</a:t>
            </a:r>
            <a:r>
              <a:rPr b="0" i="0" lang="en-US" sz="1400" u="none" cap="none" strike="noStrike">
                <a:solidFill>
                  <a:srgbClr val="000000"/>
                </a:solidFill>
                <a:latin typeface="Arial"/>
                <a:ea typeface="Arial"/>
                <a:cs typeface="Arial"/>
                <a:sym typeface="Arial"/>
              </a:rPr>
              <a:t> </a:t>
            </a:r>
            <a:r>
              <a:rPr b="0" i="0" lang="en-US" sz="1600" u="none" cap="none" strike="noStrike">
                <a:solidFill>
                  <a:srgbClr val="000000"/>
                </a:solidFill>
                <a:latin typeface="Comic Sans MS"/>
                <a:ea typeface="Comic Sans MS"/>
                <a:cs typeface="Comic Sans MS"/>
                <a:sym typeface="Comic Sans MS"/>
              </a:rPr>
              <a:t>Syntax highlighting, and Intelligent code completion.</a:t>
            </a:r>
            <a:endParaRPr b="0" i="0" sz="1400" u="none" cap="none" strike="noStrike">
              <a:solidFill>
                <a:srgbClr val="000000"/>
              </a:solidFill>
              <a:latin typeface="Arial"/>
              <a:ea typeface="Arial"/>
              <a:cs typeface="Arial"/>
              <a:sym typeface="Arial"/>
            </a:endParaRPr>
          </a:p>
        </p:txBody>
      </p:sp>
      <p:sp>
        <p:nvSpPr>
          <p:cNvPr id="557" name="Google Shape;557;p7"/>
          <p:cNvSpPr txBox="1"/>
          <p:nvPr/>
        </p:nvSpPr>
        <p:spPr>
          <a:xfrm>
            <a:off x="76200" y="6677025"/>
            <a:ext cx="4800600" cy="1524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8"/>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63" name="Google Shape;563;p8"/>
          <p:cNvSpPr txBox="1"/>
          <p:nvPr>
            <p:ph idx="4294967295" type="title"/>
          </p:nvPr>
        </p:nvSpPr>
        <p:spPr>
          <a:xfrm>
            <a:off x="152400" y="76200"/>
            <a:ext cx="8763000" cy="533400"/>
          </a:xfrm>
          <a:prstGeom prst="rect">
            <a:avLst/>
          </a:prstGeom>
          <a:noFill/>
          <a:ln>
            <a:noFill/>
          </a:ln>
        </p:spPr>
        <p:txBody>
          <a:bodyPr anchorCtr="0" anchor="ctr" bIns="46025" lIns="46025" spcFirstLastPara="1" rIns="4602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VS Code – Writing your first program </a:t>
            </a:r>
            <a:endParaRPr/>
          </a:p>
        </p:txBody>
      </p:sp>
      <p:sp>
        <p:nvSpPr>
          <p:cNvPr id="564" name="Google Shape;564;p8"/>
          <p:cNvSpPr txBox="1"/>
          <p:nvPr/>
        </p:nvSpPr>
        <p:spPr>
          <a:xfrm>
            <a:off x="274637" y="838200"/>
            <a:ext cx="8518500" cy="5534100"/>
          </a:xfrm>
          <a:prstGeom prst="rect">
            <a:avLst/>
          </a:prstGeom>
          <a:noFill/>
          <a:ln>
            <a:noFill/>
          </a:ln>
        </p:spPr>
        <p:txBody>
          <a:bodyPr anchorCtr="0" anchor="t" bIns="46025" lIns="46025" spcFirstLastPara="1" rIns="46025" wrap="square" tIns="46025">
            <a:spAutoFit/>
          </a:bodyPr>
          <a:lstStyle/>
          <a:p>
            <a:pPr indent="-342900" lvl="0" marL="342900" marR="0" rtl="0" algn="l">
              <a:lnSpc>
                <a:spcPct val="100000"/>
              </a:lnSpc>
              <a:spcBef>
                <a:spcPts val="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The Java programs are written and maintained in an environment called “Java Project” (similar to the notion of a folder)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Create a new project:</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Click the EXPLORER icon (marked here 🡪)</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Click “Create Java project” </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Choose “no build tools”</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Choose your preferred project location (e.g. Intro2CS folder)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Name your project (e.g. HelloWorld)</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p:txBody>
      </p:sp>
      <p:sp>
        <p:nvSpPr>
          <p:cNvPr id="565" name="Google Shape;565;p8"/>
          <p:cNvSpPr txBox="1"/>
          <p:nvPr/>
        </p:nvSpPr>
        <p:spPr>
          <a:xfrm>
            <a:off x="76200" y="6677025"/>
            <a:ext cx="4800600" cy="1524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20;p5" id="566" name="Google Shape;566;p8"/>
          <p:cNvPicPr preferRelativeResize="0"/>
          <p:nvPr/>
        </p:nvPicPr>
        <p:blipFill rotWithShape="1">
          <a:blip r:embed="rId3">
            <a:alphaModFix/>
          </a:blip>
          <a:srcRect b="0" l="0" r="0" t="0"/>
          <a:stretch/>
        </p:blipFill>
        <p:spPr>
          <a:xfrm>
            <a:off x="6921475" y="1296099"/>
            <a:ext cx="1871662" cy="2438400"/>
          </a:xfrm>
          <a:prstGeom prst="rect">
            <a:avLst/>
          </a:prstGeom>
          <a:noFill/>
          <a:ln>
            <a:noFill/>
          </a:ln>
        </p:spPr>
      </p:pic>
      <p:pic>
        <p:nvPicPr>
          <p:cNvPr descr="Google Shape;121;p5" id="567" name="Google Shape;567;p8"/>
          <p:cNvPicPr preferRelativeResize="0"/>
          <p:nvPr/>
        </p:nvPicPr>
        <p:blipFill rotWithShape="1">
          <a:blip r:embed="rId4">
            <a:alphaModFix/>
          </a:blip>
          <a:srcRect b="0" l="0" r="0" t="0"/>
          <a:stretch/>
        </p:blipFill>
        <p:spPr>
          <a:xfrm>
            <a:off x="609600" y="4876800"/>
            <a:ext cx="7924800" cy="10287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12"/>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73" name="Google Shape;573;p12"/>
          <p:cNvSpPr txBox="1"/>
          <p:nvPr>
            <p:ph idx="4294967295" type="title"/>
          </p:nvPr>
        </p:nvSpPr>
        <p:spPr>
          <a:xfrm>
            <a:off x="152400" y="76200"/>
            <a:ext cx="8763000" cy="533400"/>
          </a:xfrm>
          <a:prstGeom prst="rect">
            <a:avLst/>
          </a:prstGeom>
          <a:noFill/>
          <a:ln>
            <a:noFill/>
          </a:ln>
        </p:spPr>
        <p:txBody>
          <a:bodyPr anchorCtr="0" anchor="ctr" bIns="46025" lIns="46025" spcFirstLastPara="1" rIns="4602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VS Code – Writing your first program </a:t>
            </a:r>
            <a:endParaRPr/>
          </a:p>
        </p:txBody>
      </p:sp>
      <p:sp>
        <p:nvSpPr>
          <p:cNvPr id="574" name="Google Shape;574;p12"/>
          <p:cNvSpPr txBox="1"/>
          <p:nvPr/>
        </p:nvSpPr>
        <p:spPr>
          <a:xfrm>
            <a:off x="274637" y="838200"/>
            <a:ext cx="8518500" cy="6733228"/>
          </a:xfrm>
          <a:prstGeom prst="rect">
            <a:avLst/>
          </a:prstGeom>
          <a:noFill/>
          <a:ln>
            <a:noFill/>
          </a:ln>
        </p:spPr>
        <p:txBody>
          <a:bodyPr anchorCtr="0" anchor="t" bIns="46025" lIns="46025" spcFirstLastPara="1" rIns="46025" wrap="square" tIns="46025">
            <a:spAutoFit/>
          </a:bodyPr>
          <a:lstStyle/>
          <a:p>
            <a:pPr indent="-342900" lvl="0" marL="342900" marR="0" rtl="0" algn="l">
              <a:lnSpc>
                <a:spcPct val="100000"/>
              </a:lnSpc>
              <a:spcBef>
                <a:spcPts val="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Your project will now open</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Your code will be stored under the “src” folder, with a default class called App.java</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p:txBody>
      </p:sp>
      <p:sp>
        <p:nvSpPr>
          <p:cNvPr id="575" name="Google Shape;575;p12"/>
          <p:cNvSpPr txBox="1"/>
          <p:nvPr/>
        </p:nvSpPr>
        <p:spPr>
          <a:xfrm>
            <a:off x="76200" y="6677025"/>
            <a:ext cx="4800600" cy="1524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31;p6" id="576" name="Google Shape;576;p12"/>
          <p:cNvPicPr preferRelativeResize="0"/>
          <p:nvPr/>
        </p:nvPicPr>
        <p:blipFill rotWithShape="1">
          <a:blip r:embed="rId3">
            <a:alphaModFix/>
          </a:blip>
          <a:srcRect b="0" l="0" r="13724" t="0"/>
          <a:stretch/>
        </p:blipFill>
        <p:spPr>
          <a:xfrm>
            <a:off x="703082" y="2301205"/>
            <a:ext cx="7661610" cy="12382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13"/>
          <p:cNvPicPr preferRelativeResize="0"/>
          <p:nvPr/>
        </p:nvPicPr>
        <p:blipFill rotWithShape="1">
          <a:blip r:embed="rId3">
            <a:alphaModFix/>
          </a:blip>
          <a:srcRect b="0" l="0" r="0" t="0"/>
          <a:stretch/>
        </p:blipFill>
        <p:spPr>
          <a:xfrm>
            <a:off x="394614" y="1352550"/>
            <a:ext cx="7772400" cy="1851687"/>
          </a:xfrm>
          <a:prstGeom prst="rect">
            <a:avLst/>
          </a:prstGeom>
          <a:noFill/>
          <a:ln>
            <a:noFill/>
          </a:ln>
        </p:spPr>
      </p:pic>
      <p:sp>
        <p:nvSpPr>
          <p:cNvPr id="582" name="Google Shape;582;p13"/>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83" name="Google Shape;583;p13"/>
          <p:cNvSpPr txBox="1"/>
          <p:nvPr>
            <p:ph idx="4294967295" type="title"/>
          </p:nvPr>
        </p:nvSpPr>
        <p:spPr>
          <a:xfrm>
            <a:off x="152400" y="76200"/>
            <a:ext cx="8763000" cy="533400"/>
          </a:xfrm>
          <a:prstGeom prst="rect">
            <a:avLst/>
          </a:prstGeom>
          <a:noFill/>
          <a:ln>
            <a:noFill/>
          </a:ln>
        </p:spPr>
        <p:txBody>
          <a:bodyPr anchorCtr="0" anchor="ctr" bIns="46025" lIns="46025" spcFirstLastPara="1" rIns="4602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VS Code – running a program </a:t>
            </a:r>
            <a:endParaRPr/>
          </a:p>
        </p:txBody>
      </p:sp>
      <p:sp>
        <p:nvSpPr>
          <p:cNvPr id="584" name="Google Shape;584;p13"/>
          <p:cNvSpPr txBox="1"/>
          <p:nvPr/>
        </p:nvSpPr>
        <p:spPr>
          <a:xfrm>
            <a:off x="274637" y="838200"/>
            <a:ext cx="8518500" cy="6009953"/>
          </a:xfrm>
          <a:prstGeom prst="rect">
            <a:avLst/>
          </a:prstGeom>
          <a:noFill/>
          <a:ln>
            <a:noFill/>
          </a:ln>
        </p:spPr>
        <p:txBody>
          <a:bodyPr anchorCtr="0" anchor="t" bIns="46025" lIns="46025" spcFirstLastPara="1" rIns="46025" wrap="square" tIns="46025">
            <a:spAutoFit/>
          </a:bodyPr>
          <a:lstStyle/>
          <a:p>
            <a:pPr indent="-342900" lvl="0" marL="342900" marR="0" rtl="0" algn="l">
              <a:lnSpc>
                <a:spcPct val="100000"/>
              </a:lnSpc>
              <a:spcBef>
                <a:spcPts val="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This is what you will see for the HelloWorld code from the previous slide: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30200" lvl="0" marL="342900" marR="0" rtl="0" algn="l">
              <a:lnSpc>
                <a:spcPct val="100000"/>
              </a:lnSpc>
              <a:spcBef>
                <a:spcPts val="900"/>
              </a:spcBef>
              <a:spcAft>
                <a:spcPts val="0"/>
              </a:spcAft>
              <a:buClr>
                <a:srgbClr val="006600"/>
              </a:buClr>
              <a:buSzPts val="200"/>
              <a:buFont typeface="Helvetica Neue"/>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This TERMINAL window (yellow) is similar to the terminal/cmd shell used before</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The run button replaces the compilation and execution loop</a:t>
            </a:r>
            <a:endParaRPr b="0" i="0" sz="1400" u="none" cap="none" strike="noStrike">
              <a:solidFill>
                <a:srgbClr val="000000"/>
              </a:solidFill>
              <a:latin typeface="Arial"/>
              <a:ea typeface="Arial"/>
              <a:cs typeface="Arial"/>
              <a:sym typeface="Arial"/>
            </a:endParaRPr>
          </a:p>
          <a:p>
            <a:pPr indent="-342900" lvl="1" marL="8001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PROBLEMS tab displays compilation and runtime errors (blue)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p:txBody>
      </p:sp>
      <p:sp>
        <p:nvSpPr>
          <p:cNvPr id="585" name="Google Shape;585;p13"/>
          <p:cNvSpPr txBox="1"/>
          <p:nvPr/>
        </p:nvSpPr>
        <p:spPr>
          <a:xfrm>
            <a:off x="76200" y="6677025"/>
            <a:ext cx="4800600" cy="1524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13"/>
          <p:cNvSpPr txBox="1"/>
          <p:nvPr/>
        </p:nvSpPr>
        <p:spPr>
          <a:xfrm>
            <a:off x="2247259" y="1352550"/>
            <a:ext cx="609600" cy="247800"/>
          </a:xfrm>
          <a:prstGeom prst="rect">
            <a:avLst/>
          </a:prstGeom>
          <a:noFill/>
          <a:ln cap="flat" cmpd="sng" w="57150">
            <a:solidFill>
              <a:srgbClr val="FFFF0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13"/>
          <p:cNvSpPr txBox="1"/>
          <p:nvPr/>
        </p:nvSpPr>
        <p:spPr>
          <a:xfrm>
            <a:off x="479425" y="1352550"/>
            <a:ext cx="609600" cy="247800"/>
          </a:xfrm>
          <a:prstGeom prst="rect">
            <a:avLst/>
          </a:prstGeom>
          <a:noFill/>
          <a:ln cap="flat" cmpd="sng" w="57150">
            <a:solidFill>
              <a:srgbClr val="00B0F0"/>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14"/>
          <p:cNvSpPr txBox="1"/>
          <p:nvPr/>
        </p:nvSpPr>
        <p:spPr>
          <a:xfrm>
            <a:off x="76200" y="6602412"/>
            <a:ext cx="189000" cy="276900"/>
          </a:xfrm>
          <a:prstGeom prst="rect">
            <a:avLst/>
          </a:prstGeom>
          <a:noFill/>
          <a:ln>
            <a:noFill/>
          </a:ln>
        </p:spPr>
        <p:txBody>
          <a:bodyPr anchorCtr="0" anchor="ctr" bIns="45675" lIns="45675" spcFirstLastPara="1" rIns="45675" wrap="square" tIns="45675">
            <a:spAutoFit/>
          </a:bodyPr>
          <a:lstStyle/>
          <a:p>
            <a:pPr indent="0" lvl="0" marL="0" marR="0" rtl="0" algn="l">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593" name="Google Shape;593;p14"/>
          <p:cNvSpPr txBox="1"/>
          <p:nvPr>
            <p:ph idx="4294967295" type="title"/>
          </p:nvPr>
        </p:nvSpPr>
        <p:spPr>
          <a:xfrm>
            <a:off x="152400" y="76200"/>
            <a:ext cx="8763000" cy="533400"/>
          </a:xfrm>
          <a:prstGeom prst="rect">
            <a:avLst/>
          </a:prstGeom>
          <a:noFill/>
          <a:ln>
            <a:noFill/>
          </a:ln>
        </p:spPr>
        <p:txBody>
          <a:bodyPr anchorCtr="0" anchor="ctr" bIns="46025" lIns="46025" spcFirstLastPara="1" rIns="46025" wrap="square" tIns="46025">
            <a:noAutofit/>
          </a:bodyPr>
          <a:lstStyle/>
          <a:p>
            <a:pPr indent="0" lvl="0" marL="0" marR="0" rtl="0" algn="l">
              <a:lnSpc>
                <a:spcPct val="100000"/>
              </a:lnSpc>
              <a:spcBef>
                <a:spcPts val="0"/>
              </a:spcBef>
              <a:spcAft>
                <a:spcPts val="0"/>
              </a:spcAft>
              <a:buClr>
                <a:srgbClr val="663300"/>
              </a:buClr>
              <a:buSzPts val="2400"/>
              <a:buFont typeface="Arial"/>
              <a:buNone/>
            </a:pPr>
            <a:r>
              <a:rPr b="0" i="0" lang="en-US" sz="2400" u="none" cap="none" strike="noStrike">
                <a:solidFill>
                  <a:srgbClr val="663300"/>
                </a:solidFill>
                <a:latin typeface="Arial"/>
                <a:ea typeface="Arial"/>
                <a:cs typeface="Arial"/>
                <a:sym typeface="Arial"/>
              </a:rPr>
              <a:t>VS Code – Syntax highlighting and error management</a:t>
            </a:r>
            <a:endParaRPr/>
          </a:p>
        </p:txBody>
      </p:sp>
      <p:sp>
        <p:nvSpPr>
          <p:cNvPr id="594" name="Google Shape;594;p14"/>
          <p:cNvSpPr txBox="1"/>
          <p:nvPr/>
        </p:nvSpPr>
        <p:spPr>
          <a:xfrm>
            <a:off x="274637" y="838200"/>
            <a:ext cx="8518500" cy="6981000"/>
          </a:xfrm>
          <a:prstGeom prst="rect">
            <a:avLst/>
          </a:prstGeom>
          <a:noFill/>
          <a:ln>
            <a:noFill/>
          </a:ln>
        </p:spPr>
        <p:txBody>
          <a:bodyPr anchorCtr="0" anchor="t" bIns="46025" lIns="46025" spcFirstLastPara="1" rIns="46025" wrap="square" tIns="46025">
            <a:spAutoFit/>
          </a:bodyPr>
          <a:lstStyle/>
          <a:p>
            <a:pPr indent="-342900" lvl="0" marL="342900" marR="0" rtl="0" algn="l">
              <a:lnSpc>
                <a:spcPct val="100000"/>
              </a:lnSpc>
              <a:spcBef>
                <a:spcPts val="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Different types of code elements are marked by different colors: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Errors are marked by a red line:</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Hovering the mouse over the text will show an explanation for the error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6600"/>
              </a:buClr>
              <a:buSzPts val="200"/>
              <a:buFont typeface="Helvetica Neue"/>
              <a:buChar char="■"/>
            </a:pPr>
            <a:r>
              <a:rPr b="0" i="0" lang="en-US" sz="1600" u="none" cap="none" strike="noStrike">
                <a:solidFill>
                  <a:srgbClr val="000000"/>
                </a:solidFill>
                <a:latin typeface="Comic Sans MS"/>
                <a:ea typeface="Comic Sans MS"/>
                <a:cs typeface="Comic Sans MS"/>
                <a:sym typeface="Comic Sans MS"/>
              </a:rPr>
              <a:t>Pressing the lightbulb at the beginning of the line (if it exists) will offer a tip to solve the error</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342900" lvl="0" marL="342900" marR="0" rtl="0" algn="l">
              <a:lnSpc>
                <a:spcPct val="100000"/>
              </a:lnSpc>
              <a:spcBef>
                <a:spcPts val="90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Comic Sans MS"/>
              <a:ea typeface="Comic Sans MS"/>
              <a:cs typeface="Comic Sans MS"/>
              <a:sym typeface="Comic Sans MS"/>
            </a:endParaRPr>
          </a:p>
        </p:txBody>
      </p:sp>
      <p:sp>
        <p:nvSpPr>
          <p:cNvPr id="595" name="Google Shape;595;p14"/>
          <p:cNvSpPr txBox="1"/>
          <p:nvPr/>
        </p:nvSpPr>
        <p:spPr>
          <a:xfrm>
            <a:off x="76200" y="6677025"/>
            <a:ext cx="4800600" cy="152400"/>
          </a:xfrm>
          <a:prstGeom prst="rect">
            <a:avLst/>
          </a:prstGeom>
          <a:solidFill>
            <a:srgbClr val="FFFFFF"/>
          </a:solidFill>
          <a:ln cap="flat" cmpd="sng" w="9525">
            <a:solidFill>
              <a:srgbClr val="FFFFFF"/>
            </a:solidFill>
            <a:prstDash val="solid"/>
            <a:miter lim="800000"/>
            <a:headEnd len="sm" w="sm" type="none"/>
            <a:tailEnd len="sm" w="sm" type="none"/>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Google Shape;154;p8" id="596" name="Google Shape;596;p14"/>
          <p:cNvPicPr preferRelativeResize="0"/>
          <p:nvPr/>
        </p:nvPicPr>
        <p:blipFill rotWithShape="1">
          <a:blip r:embed="rId3">
            <a:alphaModFix/>
          </a:blip>
          <a:srcRect b="0" l="0" r="0" t="0"/>
          <a:stretch/>
        </p:blipFill>
        <p:spPr>
          <a:xfrm>
            <a:off x="2705100" y="1173162"/>
            <a:ext cx="2933700" cy="1417637"/>
          </a:xfrm>
          <a:prstGeom prst="rect">
            <a:avLst/>
          </a:prstGeom>
          <a:noFill/>
          <a:ln>
            <a:noFill/>
          </a:ln>
        </p:spPr>
      </p:pic>
      <p:pic>
        <p:nvPicPr>
          <p:cNvPr descr="Google Shape;155;p8" id="597" name="Google Shape;597;p14"/>
          <p:cNvPicPr preferRelativeResize="0"/>
          <p:nvPr/>
        </p:nvPicPr>
        <p:blipFill rotWithShape="1">
          <a:blip r:embed="rId4">
            <a:alphaModFix/>
          </a:blip>
          <a:srcRect b="0" l="0" r="0" t="0"/>
          <a:stretch/>
        </p:blipFill>
        <p:spPr>
          <a:xfrm>
            <a:off x="2724150" y="3168650"/>
            <a:ext cx="3695700" cy="520700"/>
          </a:xfrm>
          <a:prstGeom prst="rect">
            <a:avLst/>
          </a:prstGeom>
          <a:noFill/>
          <a:ln>
            <a:noFill/>
          </a:ln>
        </p:spPr>
      </p:pic>
      <p:pic>
        <p:nvPicPr>
          <p:cNvPr descr="Google Shape;156;p8" id="598" name="Google Shape;598;p14"/>
          <p:cNvPicPr preferRelativeResize="0"/>
          <p:nvPr/>
        </p:nvPicPr>
        <p:blipFill rotWithShape="1">
          <a:blip r:embed="rId5">
            <a:alphaModFix/>
          </a:blip>
          <a:srcRect b="0" l="0" r="0" t="0"/>
          <a:stretch/>
        </p:blipFill>
        <p:spPr>
          <a:xfrm>
            <a:off x="2438400" y="4921250"/>
            <a:ext cx="4191000" cy="1257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9"/>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1" name="Google Shape;101;p9"/>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1: Flip Flop </a:t>
            </a:r>
            <a:endParaRPr/>
          </a:p>
        </p:txBody>
      </p:sp>
      <p:sp>
        <p:nvSpPr>
          <p:cNvPr id="102" name="Google Shape;102;p9"/>
          <p:cNvSpPr txBox="1"/>
          <p:nvPr/>
        </p:nvSpPr>
        <p:spPr>
          <a:xfrm>
            <a:off x="193350" y="729000"/>
            <a:ext cx="8681100" cy="4710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Write a simple Java program that swaps the values of two integer variables </a:t>
            </a:r>
            <a:r>
              <a:rPr b="0" i="0" lang="en-US" sz="1600" u="sng" cap="none" strike="noStrike">
                <a:solidFill>
                  <a:schemeClr val="dk1"/>
                </a:solidFill>
                <a:latin typeface="Comic Sans MS"/>
                <a:ea typeface="Comic Sans MS"/>
                <a:cs typeface="Comic Sans MS"/>
                <a:sym typeface="Comic Sans MS"/>
              </a:rPr>
              <a:t>without using any operations</a:t>
            </a:r>
            <a:r>
              <a:rPr b="0" i="0" lang="en-US" sz="1600" u="none" cap="none" strike="noStrike">
                <a:solidFill>
                  <a:schemeClr val="dk1"/>
                </a:solidFill>
                <a:latin typeface="Comic Sans MS"/>
                <a:ea typeface="Comic Sans MS"/>
                <a:cs typeface="Comic Sans MS"/>
                <a:sym typeface="Comic Sans MS"/>
              </a:rPr>
              <a:t>. or losing data</a:t>
            </a:r>
            <a:endParaRPr b="0" i="0" sz="1600" u="none" cap="none" strike="noStrike">
              <a:solidFill>
                <a:schemeClr val="dk1"/>
              </a:solidFill>
              <a:latin typeface="Comic Sans MS"/>
              <a:ea typeface="Comic Sans MS"/>
              <a:cs typeface="Comic Sans MS"/>
              <a:sym typeface="Comic Sans MS"/>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Example: </a:t>
            </a:r>
            <a:endParaRPr b="0"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if a=5 and b=7 in the start of the program. </a:t>
            </a:r>
            <a:endParaRPr b="0" i="0" sz="1600" u="none" cap="none" strike="noStrike">
              <a:solidFill>
                <a:schemeClr val="dk1"/>
              </a:solidFill>
              <a:latin typeface="Comic Sans MS"/>
              <a:ea typeface="Comic Sans MS"/>
              <a:cs typeface="Comic Sans MS"/>
              <a:sym typeface="Comic Sans MS"/>
            </a:endParaRPr>
          </a:p>
          <a:p>
            <a:pPr indent="-330200" lvl="1" marL="9144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by the end of the program a=7, b=5;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914400" marR="0" rtl="1" algn="r">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914400" marR="0" rtl="1" algn="r">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914400" marR="0" rtl="1" algn="r">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914400" marR="0" rtl="1" algn="r">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914400" marR="0" rtl="1" algn="r">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1"/>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09" name="Google Shape;109;p11"/>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a:t>
            </a:r>
            <a:r>
              <a:rPr b="0" i="0" lang="en-US" sz="2400" u="none" cap="none" strike="noStrike">
                <a:solidFill>
                  <a:srgbClr val="663300"/>
                </a:solidFill>
                <a:latin typeface="Arial"/>
                <a:ea typeface="Arial"/>
                <a:cs typeface="Arial"/>
                <a:sym typeface="Arial"/>
              </a:rPr>
              <a:t> 1: </a:t>
            </a:r>
            <a:r>
              <a:rPr lang="en-US"/>
              <a:t>FlipFlop - Strategy </a:t>
            </a:r>
            <a:r>
              <a:rPr b="0" i="0" lang="en-US" sz="2400" u="none" cap="none" strike="noStrike">
                <a:solidFill>
                  <a:srgbClr val="663300"/>
                </a:solidFill>
                <a:latin typeface="Arial"/>
                <a:ea typeface="Arial"/>
                <a:cs typeface="Arial"/>
                <a:sym typeface="Arial"/>
              </a:rPr>
              <a:t>Illustration </a:t>
            </a:r>
            <a:endParaRPr/>
          </a:p>
        </p:txBody>
      </p:sp>
      <p:sp>
        <p:nvSpPr>
          <p:cNvPr id="110" name="Google Shape;110;p11"/>
          <p:cNvSpPr txBox="1"/>
          <p:nvPr/>
        </p:nvSpPr>
        <p:spPr>
          <a:xfrm>
            <a:off x="193350" y="706800"/>
            <a:ext cx="8681100" cy="153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960"/>
              </a:spcBef>
              <a:spcAft>
                <a:spcPts val="0"/>
              </a:spcAft>
              <a:buClr>
                <a:srgbClr val="000000"/>
              </a:buClr>
              <a:buSzPts val="1600"/>
              <a:buFont typeface="Arial"/>
              <a:buNone/>
            </a:pPr>
            <a:r>
              <a:rPr b="0" i="0" lang="en-US" sz="1600" u="sng" cap="none" strike="noStrike">
                <a:solidFill>
                  <a:schemeClr val="dk1"/>
                </a:solidFill>
                <a:latin typeface="Comic Sans MS"/>
                <a:ea typeface="Comic Sans MS"/>
                <a:cs typeface="Comic Sans MS"/>
                <a:sym typeface="Comic Sans MS"/>
              </a:rPr>
              <a:t>Step 1:</a:t>
            </a:r>
            <a:r>
              <a:rPr b="0" i="0" lang="en-US" sz="1600" u="none" cap="none" strike="noStrike">
                <a:solidFill>
                  <a:schemeClr val="dk1"/>
                </a:solidFill>
                <a:latin typeface="Comic Sans MS"/>
                <a:ea typeface="Comic Sans MS"/>
                <a:cs typeface="Comic Sans MS"/>
                <a:sym typeface="Comic Sans MS"/>
              </a:rPr>
              <a:t> initial declaration of ‘a’ and ‘b’</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chemeClr val="dk1"/>
              </a:buClr>
              <a:buSzPts val="1600"/>
              <a:buFont typeface="Arial"/>
              <a:buNone/>
            </a:pPr>
            <a:r>
              <a:rPr b="0" i="0" lang="en-US" sz="1600" u="sng" cap="none" strike="noStrike">
                <a:solidFill>
                  <a:schemeClr val="dk1"/>
                </a:solidFill>
                <a:latin typeface="Comic Sans MS"/>
                <a:ea typeface="Comic Sans MS"/>
                <a:cs typeface="Comic Sans MS"/>
                <a:sym typeface="Comic Sans MS"/>
              </a:rPr>
              <a:t>Step 2:</a:t>
            </a:r>
            <a:r>
              <a:rPr b="0" i="0" lang="en-US" sz="1600" u="none" cap="none" strike="noStrike">
                <a:solidFill>
                  <a:schemeClr val="dk1"/>
                </a:solidFill>
                <a:latin typeface="Comic Sans MS"/>
                <a:ea typeface="Comic Sans MS"/>
                <a:cs typeface="Comic Sans MS"/>
                <a:sym typeface="Comic Sans MS"/>
              </a:rPr>
              <a:t> declaration of ‘temp’ and give it the initial value stored in ‘a’</a:t>
            </a:r>
            <a:endParaRPr b="0" i="0" sz="1600" u="none" cap="none" strike="noStrike">
              <a:solidFill>
                <a:schemeClr val="dk1"/>
              </a:solidFill>
              <a:latin typeface="Comic Sans MS"/>
              <a:ea typeface="Comic Sans MS"/>
              <a:cs typeface="Comic Sans MS"/>
              <a:sym typeface="Comic Sans MS"/>
            </a:endParaRPr>
          </a:p>
          <a:p>
            <a:pPr indent="0" lvl="0" marL="0" marR="0" rtl="0" algn="l">
              <a:lnSpc>
                <a:spcPct val="100000"/>
              </a:lnSpc>
              <a:spcBef>
                <a:spcPts val="960"/>
              </a:spcBef>
              <a:spcAft>
                <a:spcPts val="0"/>
              </a:spcAft>
              <a:buClr>
                <a:schemeClr val="dk1"/>
              </a:buClr>
              <a:buSzPts val="1100"/>
              <a:buFont typeface="Arial"/>
              <a:buNone/>
            </a:pPr>
            <a:r>
              <a:rPr b="0" i="0" lang="en-US" sz="1600" u="sng" cap="none" strike="noStrike">
                <a:solidFill>
                  <a:schemeClr val="dk1"/>
                </a:solidFill>
                <a:latin typeface="Comic Sans MS"/>
                <a:ea typeface="Comic Sans MS"/>
                <a:cs typeface="Comic Sans MS"/>
                <a:sym typeface="Comic Sans MS"/>
              </a:rPr>
              <a:t>Step 3:</a:t>
            </a:r>
            <a:r>
              <a:rPr b="0" i="0" lang="en-US" sz="1600" u="none" cap="none" strike="noStrike">
                <a:solidFill>
                  <a:schemeClr val="dk1"/>
                </a:solidFill>
                <a:latin typeface="Comic Sans MS"/>
                <a:ea typeface="Comic Sans MS"/>
                <a:cs typeface="Comic Sans MS"/>
                <a:sym typeface="Comic Sans MS"/>
              </a:rPr>
              <a:t> reassign the value of variable ‘a’ to be the value store in variable ‘b’</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960"/>
              </a:spcBef>
              <a:spcAft>
                <a:spcPts val="0"/>
              </a:spcAft>
              <a:buClr>
                <a:schemeClr val="dk1"/>
              </a:buClr>
              <a:buSzPts val="1100"/>
              <a:buFont typeface="Arial"/>
              <a:buNone/>
            </a:pPr>
            <a:r>
              <a:rPr b="0" i="0" lang="en-US" sz="1600" u="sng" cap="none" strike="noStrike">
                <a:solidFill>
                  <a:schemeClr val="dk1"/>
                </a:solidFill>
                <a:latin typeface="Comic Sans MS"/>
                <a:ea typeface="Comic Sans MS"/>
                <a:cs typeface="Comic Sans MS"/>
                <a:sym typeface="Comic Sans MS"/>
              </a:rPr>
              <a:t>Step 4:</a:t>
            </a:r>
            <a:r>
              <a:rPr b="0" i="0" lang="en-US" sz="1600" u="none" cap="none" strike="noStrike">
                <a:solidFill>
                  <a:schemeClr val="dk1"/>
                </a:solidFill>
                <a:latin typeface="Comic Sans MS"/>
                <a:ea typeface="Comic Sans MS"/>
                <a:cs typeface="Comic Sans MS"/>
                <a:sym typeface="Comic Sans MS"/>
              </a:rPr>
              <a:t> reassign b’s value to be a copy of b</a:t>
            </a:r>
            <a:endParaRPr b="0" i="0" sz="1400" u="none" cap="none" strike="noStrike">
              <a:solidFill>
                <a:srgbClr val="000000"/>
              </a:solidFill>
              <a:latin typeface="Arial"/>
              <a:ea typeface="Arial"/>
              <a:cs typeface="Arial"/>
              <a:sym typeface="Arial"/>
            </a:endParaRPr>
          </a:p>
        </p:txBody>
      </p:sp>
      <p:sp>
        <p:nvSpPr>
          <p:cNvPr id="111" name="Google Shape;111;p11"/>
          <p:cNvSpPr/>
          <p:nvPr/>
        </p:nvSpPr>
        <p:spPr>
          <a:xfrm>
            <a:off x="800750" y="2465400"/>
            <a:ext cx="2281500" cy="1316100"/>
          </a:xfrm>
          <a:prstGeom prst="rect">
            <a:avLst/>
          </a:prstGeom>
          <a:solidFill>
            <a:srgbClr val="93C47D"/>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variable name: a</a:t>
            </a:r>
            <a:endParaRPr b="0"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original value: 5</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current value: 7</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changed after step: 3</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Comic Sans MS"/>
              <a:ea typeface="Comic Sans MS"/>
              <a:cs typeface="Comic Sans MS"/>
              <a:sym typeface="Comic Sans MS"/>
            </a:endParaRPr>
          </a:p>
        </p:txBody>
      </p:sp>
      <p:sp>
        <p:nvSpPr>
          <p:cNvPr id="112" name="Google Shape;112;p11"/>
          <p:cNvSpPr/>
          <p:nvPr/>
        </p:nvSpPr>
        <p:spPr>
          <a:xfrm>
            <a:off x="6387250" y="2465400"/>
            <a:ext cx="2281500" cy="1316100"/>
          </a:xfrm>
          <a:prstGeom prst="rect">
            <a:avLst/>
          </a:prstGeom>
          <a:solidFill>
            <a:srgbClr val="6D9EEB"/>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name: b</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original value: 7</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current value: 5</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Comic Sans MS"/>
                <a:ea typeface="Comic Sans MS"/>
                <a:cs typeface="Comic Sans MS"/>
                <a:sym typeface="Comic Sans MS"/>
              </a:rPr>
              <a:t>changed after step: 4</a:t>
            </a:r>
            <a:endParaRPr b="0" i="0" sz="1400" u="none" cap="none" strike="noStrike">
              <a:solidFill>
                <a:schemeClr val="dk1"/>
              </a:solidFill>
              <a:latin typeface="Comic Sans MS"/>
              <a:ea typeface="Comic Sans MS"/>
              <a:cs typeface="Comic Sans MS"/>
              <a:sym typeface="Comic Sans MS"/>
            </a:endParaRPr>
          </a:p>
        </p:txBody>
      </p:sp>
      <p:sp>
        <p:nvSpPr>
          <p:cNvPr id="113" name="Google Shape;113;p11"/>
          <p:cNvSpPr/>
          <p:nvPr/>
        </p:nvSpPr>
        <p:spPr>
          <a:xfrm>
            <a:off x="3818500" y="4828375"/>
            <a:ext cx="1922400" cy="1316100"/>
          </a:xfrm>
          <a:prstGeom prst="rect">
            <a:avLst/>
          </a:prstGeom>
          <a:solidFill>
            <a:srgbClr val="F6B26B"/>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name: temp</a:t>
            </a:r>
            <a:endParaRPr b="0" i="0" sz="1400" u="none" cap="none" strike="noStrike">
              <a:solidFill>
                <a:schemeClr val="dk1"/>
              </a:solidFill>
              <a:latin typeface="Comic Sans MS"/>
              <a:ea typeface="Comic Sans MS"/>
              <a:cs typeface="Comic Sans MS"/>
              <a:sym typeface="Comic Sans MS"/>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Comic Sans MS"/>
                <a:ea typeface="Comic Sans MS"/>
                <a:cs typeface="Comic Sans MS"/>
                <a:sym typeface="Comic Sans MS"/>
              </a:rPr>
              <a:t>variable value: 5</a:t>
            </a:r>
            <a:endParaRPr b="0" i="0" sz="1400" u="none" cap="none" strike="noStrike">
              <a:solidFill>
                <a:schemeClr val="dk1"/>
              </a:solidFill>
              <a:latin typeface="Comic Sans MS"/>
              <a:ea typeface="Comic Sans MS"/>
              <a:cs typeface="Comic Sans MS"/>
              <a:sym typeface="Comic Sans MS"/>
            </a:endParaRPr>
          </a:p>
        </p:txBody>
      </p:sp>
      <p:cxnSp>
        <p:nvCxnSpPr>
          <p:cNvPr id="114" name="Google Shape;114;p11"/>
          <p:cNvCxnSpPr>
            <a:stCxn id="111" idx="2"/>
            <a:endCxn id="113" idx="0"/>
          </p:cNvCxnSpPr>
          <p:nvPr/>
        </p:nvCxnSpPr>
        <p:spPr>
          <a:xfrm>
            <a:off x="1941500" y="3781500"/>
            <a:ext cx="2838300" cy="1047000"/>
          </a:xfrm>
          <a:prstGeom prst="straightConnector1">
            <a:avLst/>
          </a:prstGeom>
          <a:noFill/>
          <a:ln cap="flat" cmpd="sng" w="9525">
            <a:solidFill>
              <a:schemeClr val="dk2"/>
            </a:solidFill>
            <a:prstDash val="solid"/>
            <a:round/>
            <a:headEnd len="sm" w="sm" type="none"/>
            <a:tailEnd len="med" w="med" type="triangle"/>
          </a:ln>
        </p:spPr>
      </p:cxnSp>
      <p:sp>
        <p:nvSpPr>
          <p:cNvPr id="115" name="Google Shape;115;p11"/>
          <p:cNvSpPr txBox="1"/>
          <p:nvPr/>
        </p:nvSpPr>
        <p:spPr>
          <a:xfrm>
            <a:off x="2796225" y="3860713"/>
            <a:ext cx="17445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step 2</a:t>
            </a:r>
            <a:endParaRPr b="0" i="0" sz="1400" u="none" cap="none" strike="noStrike">
              <a:solidFill>
                <a:srgbClr val="000000"/>
              </a:solidFill>
              <a:latin typeface="Comic Sans MS"/>
              <a:ea typeface="Comic Sans MS"/>
              <a:cs typeface="Comic Sans MS"/>
              <a:sym typeface="Comic Sans MS"/>
            </a:endParaRPr>
          </a:p>
        </p:txBody>
      </p:sp>
      <p:cxnSp>
        <p:nvCxnSpPr>
          <p:cNvPr id="116" name="Google Shape;116;p11"/>
          <p:cNvCxnSpPr>
            <a:stCxn id="112" idx="1"/>
            <a:endCxn id="111" idx="3"/>
          </p:cNvCxnSpPr>
          <p:nvPr/>
        </p:nvCxnSpPr>
        <p:spPr>
          <a:xfrm rot="10800000">
            <a:off x="3082150" y="3123450"/>
            <a:ext cx="3305100" cy="0"/>
          </a:xfrm>
          <a:prstGeom prst="straightConnector1">
            <a:avLst/>
          </a:prstGeom>
          <a:noFill/>
          <a:ln cap="flat" cmpd="sng" w="9525">
            <a:solidFill>
              <a:schemeClr val="dk2"/>
            </a:solidFill>
            <a:prstDash val="solid"/>
            <a:round/>
            <a:headEnd len="sm" w="sm" type="none"/>
            <a:tailEnd len="med" w="med" type="triangle"/>
          </a:ln>
        </p:spPr>
      </p:cxnSp>
      <p:sp>
        <p:nvSpPr>
          <p:cNvPr id="117" name="Google Shape;117;p11"/>
          <p:cNvSpPr txBox="1"/>
          <p:nvPr/>
        </p:nvSpPr>
        <p:spPr>
          <a:xfrm>
            <a:off x="3907450" y="2733775"/>
            <a:ext cx="17445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step 3</a:t>
            </a:r>
            <a:endParaRPr b="0" i="0" sz="1400" u="none" cap="none" strike="noStrike">
              <a:solidFill>
                <a:srgbClr val="000000"/>
              </a:solidFill>
              <a:latin typeface="Comic Sans MS"/>
              <a:ea typeface="Comic Sans MS"/>
              <a:cs typeface="Comic Sans MS"/>
              <a:sym typeface="Comic Sans MS"/>
            </a:endParaRPr>
          </a:p>
        </p:txBody>
      </p:sp>
      <p:cxnSp>
        <p:nvCxnSpPr>
          <p:cNvPr id="118" name="Google Shape;118;p11"/>
          <p:cNvCxnSpPr>
            <a:stCxn id="113" idx="0"/>
            <a:endCxn id="112" idx="2"/>
          </p:cNvCxnSpPr>
          <p:nvPr/>
        </p:nvCxnSpPr>
        <p:spPr>
          <a:xfrm flipH="1" rot="10800000">
            <a:off x="4779700" y="3781375"/>
            <a:ext cx="2748300" cy="1047000"/>
          </a:xfrm>
          <a:prstGeom prst="straightConnector1">
            <a:avLst/>
          </a:prstGeom>
          <a:noFill/>
          <a:ln cap="flat" cmpd="sng" w="9525">
            <a:solidFill>
              <a:schemeClr val="dk2"/>
            </a:solidFill>
            <a:prstDash val="solid"/>
            <a:round/>
            <a:headEnd len="sm" w="sm" type="none"/>
            <a:tailEnd len="med" w="med" type="triangle"/>
          </a:ln>
        </p:spPr>
      </p:cxnSp>
      <p:sp>
        <p:nvSpPr>
          <p:cNvPr id="119" name="Google Shape;119;p11"/>
          <p:cNvSpPr txBox="1"/>
          <p:nvPr/>
        </p:nvSpPr>
        <p:spPr>
          <a:xfrm>
            <a:off x="5890375" y="3844700"/>
            <a:ext cx="1744500" cy="2304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Comic Sans MS"/>
                <a:ea typeface="Comic Sans MS"/>
                <a:cs typeface="Comic Sans MS"/>
                <a:sym typeface="Comic Sans MS"/>
              </a:rPr>
              <a:t>step 4</a:t>
            </a:r>
            <a:endParaRPr b="0" i="0" sz="1400" u="none" cap="none" strike="noStrike">
              <a:solidFill>
                <a:srgbClr val="000000"/>
              </a:solidFill>
              <a:latin typeface="Comic Sans MS"/>
              <a:ea typeface="Comic Sans MS"/>
              <a:cs typeface="Comic Sans MS"/>
              <a:sym typeface="Comic Sans M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10"/>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1: Flip Flop - Solution</a:t>
            </a:r>
            <a:endParaRPr/>
          </a:p>
        </p:txBody>
      </p:sp>
      <p:sp>
        <p:nvSpPr>
          <p:cNvPr id="126" name="Google Shape;126;p10"/>
          <p:cNvSpPr txBox="1"/>
          <p:nvPr/>
        </p:nvSpPr>
        <p:spPr>
          <a:xfrm>
            <a:off x="533400" y="1143000"/>
            <a:ext cx="7944900" cy="4849200"/>
          </a:xfrm>
          <a:prstGeom prst="rect">
            <a:avLst/>
          </a:prstGeom>
          <a:solidFill>
            <a:srgbClr val="DBD8D8"/>
          </a:solidFill>
          <a:ln cap="flat" cmpd="sng" w="19050">
            <a:solidFill>
              <a:srgbClr val="000000"/>
            </a:solidFill>
            <a:prstDash val="solid"/>
            <a:round/>
            <a:headEnd len="sm" w="sm" type="none"/>
            <a:tailEnd len="sm" w="sm" type="none"/>
          </a:ln>
        </p:spPr>
        <p:txBody>
          <a:bodyPr anchorCtr="0" anchor="t" bIns="45700" lIns="91425" spcFirstLastPara="1" rIns="91425" wrap="square" tIns="45700">
            <a:noAutofit/>
          </a:bodyPr>
          <a:lstStyle/>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                                                         </a:t>
            </a:r>
            <a:endParaRPr b="1" i="0" sz="1600" u="none" cap="none" strike="noStrike">
              <a:solidFill>
                <a:srgbClr val="00B050"/>
              </a:solidFill>
              <a:latin typeface="Consolas"/>
              <a:ea typeface="Consolas"/>
              <a:cs typeface="Consolas"/>
              <a:sym typeface="Consolas"/>
            </a:endParaRPr>
          </a:p>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 This program initializes two integers with arbitrary </a:t>
            </a:r>
            <a:endParaRPr b="1" i="0" sz="1600" u="none" cap="none" strike="noStrike">
              <a:solidFill>
                <a:srgbClr val="00B050"/>
              </a:solidFill>
              <a:latin typeface="Consolas"/>
              <a:ea typeface="Consolas"/>
              <a:cs typeface="Consolas"/>
              <a:sym typeface="Consolas"/>
            </a:endParaRPr>
          </a:p>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 values then flips their values. Meaning, the first</a:t>
            </a:r>
            <a:endParaRPr b="1" i="0" sz="1600" u="none" cap="none" strike="noStrike">
              <a:solidFill>
                <a:srgbClr val="00B050"/>
              </a:solidFill>
              <a:latin typeface="Consolas"/>
              <a:ea typeface="Consolas"/>
              <a:cs typeface="Consolas"/>
              <a:sym typeface="Consolas"/>
            </a:endParaRPr>
          </a:p>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 variable will now have the value of the second variable</a:t>
            </a:r>
            <a:endParaRPr b="1" i="0" sz="1600" u="none" cap="none" strike="noStrike">
              <a:solidFill>
                <a:srgbClr val="00B050"/>
              </a:solidFill>
              <a:latin typeface="Consolas"/>
              <a:ea typeface="Consolas"/>
              <a:cs typeface="Consolas"/>
              <a:sym typeface="Consolas"/>
            </a:endParaRPr>
          </a:p>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 and vice versa.</a:t>
            </a:r>
            <a:endParaRPr b="1" i="0" sz="1600" u="none" cap="none" strike="noStrike">
              <a:solidFill>
                <a:srgbClr val="00B050"/>
              </a:solidFill>
              <a:latin typeface="Consolas"/>
              <a:ea typeface="Consolas"/>
              <a:cs typeface="Consolas"/>
              <a:sym typeface="Consolas"/>
            </a:endParaRPr>
          </a:p>
          <a:p>
            <a:pPr indent="-85725" lvl="0" marL="85725" marR="0" rtl="0" algn="l">
              <a:lnSpc>
                <a:spcPct val="100000"/>
              </a:lnSpc>
              <a:spcBef>
                <a:spcPts val="0"/>
              </a:spcBef>
              <a:spcAft>
                <a:spcPts val="0"/>
              </a:spcAft>
              <a:buClr>
                <a:srgbClr val="006600"/>
              </a:buClr>
              <a:buSzPts val="1600"/>
              <a:buFont typeface="Courier New"/>
              <a:buNone/>
            </a:pPr>
            <a:r>
              <a:rPr b="1" i="0" lang="en-US" sz="1600" u="none" cap="none" strike="noStrike">
                <a:solidFill>
                  <a:srgbClr val="00B050"/>
                </a:solidFill>
                <a:latin typeface="Consolas"/>
                <a:ea typeface="Consolas"/>
                <a:cs typeface="Consolas"/>
                <a:sym typeface="Consolas"/>
              </a:rPr>
              <a:t>*/</a:t>
            </a:r>
            <a:endParaRPr b="1"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class</a:t>
            </a:r>
            <a:r>
              <a:rPr b="0" i="0" lang="en-US" sz="1600" u="none" cap="none" strike="noStrike">
                <a:solidFill>
                  <a:srgbClr val="000000"/>
                </a:solidFill>
                <a:latin typeface="Consolas"/>
                <a:ea typeface="Consolas"/>
                <a:cs typeface="Consolas"/>
                <a:sym typeface="Consolas"/>
              </a:rPr>
              <a:t> FlipFlop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1"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public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static</a:t>
            </a: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void</a:t>
            </a:r>
            <a:r>
              <a:rPr b="0" i="0" lang="en-US" sz="1600" u="none" cap="none" strike="noStrike">
                <a:solidFill>
                  <a:srgbClr val="000000"/>
                </a:solidFill>
                <a:latin typeface="Consolas"/>
                <a:ea typeface="Consolas"/>
                <a:cs typeface="Consolas"/>
                <a:sym typeface="Consolas"/>
              </a:rPr>
              <a:t> main(String[] args){</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a = 5;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b = 7;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r>
              <a:rPr b="1" i="0" lang="en-US" sz="1600" u="none" cap="none" strike="noStrike">
                <a:solidFill>
                  <a:srgbClr val="7F0055"/>
                </a:solidFill>
                <a:latin typeface="Consolas"/>
                <a:ea typeface="Consolas"/>
                <a:cs typeface="Consolas"/>
                <a:sym typeface="Consolas"/>
              </a:rPr>
              <a:t>int</a:t>
            </a:r>
            <a:r>
              <a:rPr b="0" i="0" lang="en-US" sz="1600" u="none" cap="none" strike="noStrike">
                <a:solidFill>
                  <a:srgbClr val="000000"/>
                </a:solidFill>
                <a:latin typeface="Consolas"/>
                <a:ea typeface="Consolas"/>
                <a:cs typeface="Consolas"/>
                <a:sym typeface="Consolas"/>
              </a:rPr>
              <a:t> temp = a;		      </a:t>
            </a:r>
            <a:endParaRPr b="0" i="0" sz="16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 = b;</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0000"/>
              </a:buClr>
              <a:buSzPts val="1600"/>
              <a:buFont typeface="Arial"/>
              <a:buNone/>
            </a:pPr>
            <a:r>
              <a:rPr b="0" i="0" lang="en-US" sz="1600" u="none" cap="none" strike="noStrike">
                <a:solidFill>
                  <a:srgbClr val="000000"/>
                </a:solidFill>
                <a:latin typeface="Consolas"/>
                <a:ea typeface="Consolas"/>
                <a:cs typeface="Consolas"/>
                <a:sym typeface="Consolas"/>
              </a:rPr>
              <a:t>	  b = temp;	</a:t>
            </a:r>
            <a:endParaRPr b="0" i="0" sz="1600" u="none" cap="none" strike="noStrike">
              <a:solidFill>
                <a:srgbClr val="00B05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	}</a:t>
            </a:r>
            <a:endParaRPr b="0" i="0" sz="1400" u="none" cap="none" strike="noStrike">
              <a:solidFill>
                <a:srgbClr val="000000"/>
              </a:solidFill>
              <a:latin typeface="Consolas"/>
              <a:ea typeface="Consolas"/>
              <a:cs typeface="Consolas"/>
              <a:sym typeface="Consolas"/>
            </a:endParaRPr>
          </a:p>
          <a:p>
            <a:pPr indent="-342900" lvl="0" marL="342900" marR="0" rtl="0" algn="l">
              <a:lnSpc>
                <a:spcPct val="90000"/>
              </a:lnSpc>
              <a:spcBef>
                <a:spcPts val="960"/>
              </a:spcBef>
              <a:spcAft>
                <a:spcPts val="0"/>
              </a:spcAft>
              <a:buClr>
                <a:srgbClr val="006600"/>
              </a:buClr>
              <a:buSzPts val="1600"/>
              <a:buFont typeface="Courier New"/>
              <a:buNone/>
            </a:pPr>
            <a:r>
              <a:rPr b="0" i="0" lang="en-US" sz="1600" u="none" cap="none" strike="noStrike">
                <a:solidFill>
                  <a:srgbClr val="000000"/>
                </a:solidFill>
                <a:latin typeface="Consolas"/>
                <a:ea typeface="Consolas"/>
                <a:cs typeface="Consolas"/>
                <a:sym typeface="Consolas"/>
              </a:rPr>
              <a:t>}</a:t>
            </a:r>
            <a:endParaRPr b="0" i="0" sz="1400" u="none" cap="none" strike="noStrike">
              <a:solidFill>
                <a:srgbClr val="000000"/>
              </a:solidFill>
              <a:latin typeface="Consolas"/>
              <a:ea typeface="Consolas"/>
              <a:cs typeface="Consolas"/>
              <a:sym typeface="Consolas"/>
            </a:endParaRPr>
          </a:p>
        </p:txBody>
      </p:sp>
      <p:sp>
        <p:nvSpPr>
          <p:cNvPr id="127" name="Google Shape;127;p10"/>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g2863174cae8_0_0"/>
          <p:cNvSpPr/>
          <p:nvPr/>
        </p:nvSpPr>
        <p:spPr>
          <a:xfrm>
            <a:off x="95250" y="6671310"/>
            <a:ext cx="4724400" cy="1524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Arial"/>
              <a:ea typeface="Arial"/>
              <a:cs typeface="Arial"/>
              <a:sym typeface="Arial"/>
            </a:endParaRPr>
          </a:p>
        </p:txBody>
      </p:sp>
      <p:sp>
        <p:nvSpPr>
          <p:cNvPr id="134" name="Google Shape;134;g2863174cae8_0_0"/>
          <p:cNvSpPr txBox="1"/>
          <p:nvPr>
            <p:ph idx="4294967295" type="title"/>
          </p:nvPr>
        </p:nvSpPr>
        <p:spPr>
          <a:xfrm>
            <a:off x="152400" y="76200"/>
            <a:ext cx="8763000" cy="533400"/>
          </a:xfrm>
          <a:prstGeom prst="rect">
            <a:avLst/>
          </a:prstGeom>
          <a:noFill/>
          <a:ln>
            <a:noFill/>
          </a:ln>
        </p:spPr>
        <p:txBody>
          <a:bodyPr anchorCtr="0" anchor="ctr" bIns="46025" lIns="92075" spcFirstLastPara="1" rIns="92075" wrap="square" tIns="46025">
            <a:noAutofit/>
          </a:bodyPr>
          <a:lstStyle/>
          <a:p>
            <a:pPr indent="0" lvl="0" marL="0" marR="0" rtl="0" algn="l">
              <a:lnSpc>
                <a:spcPct val="100000"/>
              </a:lnSpc>
              <a:spcBef>
                <a:spcPts val="0"/>
              </a:spcBef>
              <a:spcAft>
                <a:spcPts val="0"/>
              </a:spcAft>
              <a:buSzPts val="1400"/>
              <a:buNone/>
            </a:pPr>
            <a:r>
              <a:rPr lang="en-US"/>
              <a:t>Question 1, Expansion 1: Flip Flop </a:t>
            </a:r>
            <a:endParaRPr/>
          </a:p>
        </p:txBody>
      </p:sp>
      <p:sp>
        <p:nvSpPr>
          <p:cNvPr id="135" name="Google Shape;135;g2863174cae8_0_0"/>
          <p:cNvSpPr txBox="1"/>
          <p:nvPr/>
        </p:nvSpPr>
        <p:spPr>
          <a:xfrm>
            <a:off x="193350" y="729000"/>
            <a:ext cx="8681100" cy="49872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960"/>
              </a:spcBef>
              <a:spcAft>
                <a:spcPts val="0"/>
              </a:spcAft>
              <a:buClr>
                <a:srgbClr val="006600"/>
              </a:buClr>
              <a:buSzPts val="1600"/>
              <a:buFont typeface="Noto Sans"/>
              <a:buChar char="■"/>
            </a:pPr>
            <a:r>
              <a:rPr b="0" i="0" lang="en-US" sz="1600" u="none" cap="none" strike="noStrike">
                <a:solidFill>
                  <a:schemeClr val="dk1"/>
                </a:solidFill>
                <a:latin typeface="Comic Sans MS"/>
                <a:ea typeface="Comic Sans MS"/>
                <a:cs typeface="Comic Sans MS"/>
                <a:sym typeface="Comic Sans MS"/>
              </a:rPr>
              <a:t>We are going to add System.out.println() lines. In programming it is a very common practice to use printing lines, they have multiple usages among those are the following. </a:t>
            </a:r>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Debugging</a:t>
            </a:r>
            <a:r>
              <a:rPr b="0" i="0" lang="en-US" sz="1600" u="none" cap="none" strike="noStrike">
                <a:solidFill>
                  <a:schemeClr val="dk1"/>
                </a:solidFill>
                <a:latin typeface="Comic Sans MS"/>
                <a:ea typeface="Comic Sans MS"/>
                <a:cs typeface="Comic Sans MS"/>
                <a:sym typeface="Comic Sans MS"/>
              </a:rPr>
              <a:t>: One of the primary reasons programmers use print statements is to debug code. Printing the values of variables, flow control indicators, or other significant states can help you trace the execution of a program and identify where a logic error might be occurring.</a:t>
            </a:r>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Documentation and Learning</a:t>
            </a:r>
            <a:r>
              <a:rPr b="0" i="0" lang="en-US" sz="1600" u="none" cap="none" strike="noStrike">
                <a:solidFill>
                  <a:schemeClr val="dk1"/>
                </a:solidFill>
                <a:latin typeface="Comic Sans MS"/>
                <a:ea typeface="Comic Sans MS"/>
                <a:cs typeface="Comic Sans MS"/>
                <a:sym typeface="Comic Sans MS"/>
              </a:rPr>
              <a:t>: For beginners, printing out results and intermediary steps can be extremely beneficial in understanding how a piece of code or an algorithm works.</a:t>
            </a:r>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Validation of Assumptions</a:t>
            </a:r>
            <a:r>
              <a:rPr b="0" i="0" lang="en-US" sz="1600" u="none" cap="none" strike="noStrike">
                <a:solidFill>
                  <a:schemeClr val="dk1"/>
                </a:solidFill>
                <a:latin typeface="Comic Sans MS"/>
                <a:ea typeface="Comic Sans MS"/>
                <a:cs typeface="Comic Sans MS"/>
                <a:sym typeface="Comic Sans MS"/>
              </a:rPr>
              <a:t>: Developers often make assumptions about the state of the program, the nature of data, or the outcome of a function. Printing can serve as a way to validate or challenge those assumptions.</a:t>
            </a:r>
            <a:endParaRPr/>
          </a:p>
          <a:p>
            <a:pPr indent="-330200" lvl="0" marL="457200" marR="0" rtl="0" algn="l">
              <a:lnSpc>
                <a:spcPct val="100000"/>
              </a:lnSpc>
              <a:spcBef>
                <a:spcPts val="960"/>
              </a:spcBef>
              <a:spcAft>
                <a:spcPts val="0"/>
              </a:spcAft>
              <a:buClr>
                <a:srgbClr val="006600"/>
              </a:buClr>
              <a:buSzPts val="1600"/>
              <a:buFont typeface="Noto Sans"/>
              <a:buChar char="■"/>
            </a:pPr>
            <a:r>
              <a:rPr b="0" i="0" lang="en-US" sz="1600" u="sng" cap="none" strike="noStrike">
                <a:solidFill>
                  <a:schemeClr val="dk1"/>
                </a:solidFill>
                <a:latin typeface="Comic Sans MS"/>
                <a:ea typeface="Comic Sans MS"/>
                <a:cs typeface="Comic Sans MS"/>
                <a:sym typeface="Comic Sans MS"/>
              </a:rPr>
              <a:t>Data Verification</a:t>
            </a:r>
            <a:r>
              <a:rPr b="0" i="0" lang="en-US" sz="1600" u="none" cap="none" strike="noStrike">
                <a:solidFill>
                  <a:schemeClr val="dk1"/>
                </a:solidFill>
                <a:latin typeface="Comic Sans MS"/>
                <a:ea typeface="Comic Sans MS"/>
                <a:cs typeface="Comic Sans MS"/>
                <a:sym typeface="Comic Sans MS"/>
              </a:rPr>
              <a:t>: Before using or after manipulating data, it's often useful to print it out to ensure it meets expectations. For example, after using a function from a library, you might print the data to verify that it was received correctly.</a:t>
            </a:r>
            <a:endParaRPr/>
          </a:p>
          <a:p>
            <a:pPr indent="0" lvl="0" marL="0" marR="0" rtl="0" algn="l">
              <a:lnSpc>
                <a:spcPct val="100000"/>
              </a:lnSpc>
              <a:spcBef>
                <a:spcPts val="960"/>
              </a:spcBef>
              <a:spcAft>
                <a:spcPts val="0"/>
              </a:spcAft>
              <a:buClr>
                <a:srgbClr val="000000"/>
              </a:buClr>
              <a:buSzPts val="1600"/>
              <a:buFont typeface="Arial"/>
              <a:buNone/>
            </a:pPr>
            <a:r>
              <a:t/>
            </a:r>
            <a:endParaRPr b="0" i="0" sz="1600" u="none" cap="none" strike="noStrike">
              <a:solidFill>
                <a:schemeClr val="dk1"/>
              </a:solidFill>
              <a:latin typeface="Comic Sans MS"/>
              <a:ea typeface="Comic Sans MS"/>
              <a:cs typeface="Comic Sans MS"/>
              <a:sym typeface="Comic Sans M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debarb">
  <a:themeElements>
    <a:clrScheme name="sidebarb 9">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